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 id="2147483676" r:id="rId6"/>
    <p:sldMasterId id="2147483677" r:id="rId7"/>
    <p:sldMasterId id="214748367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Lst>
  <p:sldSz cy="5143500" cx="9144000"/>
  <p:notesSz cx="6858000" cy="9144000"/>
  <p:embeddedFontLs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BB5B07-64EC-4173-81A1-4DA35D5B012B}">
  <a:tblStyle styleId="{20BB5B07-64EC-4173-81A1-4DA35D5B012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48FDEC4-167C-4D88-B831-42350B2DA0F6}" styleName="Table_1">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60C14B-4AF0-4234-8B14-D0BCDCCE5411}" styleName="Table_2">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penSans-regular.fntdata"/><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font" Target="fonts/OpenSans-italic.fntdata"/><Relationship Id="rId30" Type="http://schemas.openxmlformats.org/officeDocument/2006/relationships/slide" Target="slides/slide21.xml"/><Relationship Id="rId74" Type="http://schemas.openxmlformats.org/officeDocument/2006/relationships/font" Target="fonts/OpenSans-bold.fntdata"/><Relationship Id="rId33" Type="http://schemas.openxmlformats.org/officeDocument/2006/relationships/slide" Target="slides/slide24.xml"/><Relationship Id="rId32" Type="http://schemas.openxmlformats.org/officeDocument/2006/relationships/slide" Target="slides/slide23.xml"/><Relationship Id="rId76" Type="http://schemas.openxmlformats.org/officeDocument/2006/relationships/font" Target="fonts/OpenSans-boldItalic.fntdata"/><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port.cityofchicago.org/open-data-2013.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ocumentcloud.org/documents/286685-open-source-resolution.html" TargetMode="External"/><Relationship Id="rId3" Type="http://schemas.openxmlformats.org/officeDocument/2006/relationships/hyperlink" Target="http://opensource.com/government/12/2/how-get-your-city-pass-open-government-policy"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ocumentcloud.org/documents/286685-open-source-resolution.html" TargetMode="External"/><Relationship Id="rId3" Type="http://schemas.openxmlformats.org/officeDocument/2006/relationships/hyperlink" Target="http://opensource.com/government/12/2/how-get-your-city-pass-open-government-polic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SqJeup1Ja_lKbGodoNMO5lGFN3AG9Dv1bKIG4_YyoSk/edit?usp=sha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cga.state.nc.us/enactedlegislation/statutes/html/bychapter/chapter_132.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a9938a58f_1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9938a5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e0f2dd131_0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0f2dd13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3000">
                <a:solidFill>
                  <a:schemeClr val="dk1"/>
                </a:solidFill>
              </a:rPr>
              <a:t>1,800</a:t>
            </a:r>
            <a:r>
              <a:rPr b="1" lang="en" sz="2400">
                <a:solidFill>
                  <a:schemeClr val="dk1"/>
                </a:solidFill>
              </a:rPr>
              <a:t> </a:t>
            </a:r>
            <a:r>
              <a:rPr lang="en" sz="2400">
                <a:solidFill>
                  <a:schemeClr val="dk1"/>
                </a:solidFill>
              </a:rPr>
              <a:t>visitors per month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db62be200_0_57: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b62be20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solidFill>
                  <a:schemeClr val="dk1"/>
                </a:solidFill>
              </a:rPr>
              <a:t>Hypothesis</a:t>
            </a:r>
            <a:endParaRPr b="1" sz="1600">
              <a:solidFill>
                <a:schemeClr val="dk1"/>
              </a:solidFill>
            </a:endParaRPr>
          </a:p>
          <a:p>
            <a:pPr indent="-317500" lvl="0" marL="457200" rtl="0" algn="l">
              <a:spcBef>
                <a:spcPts val="600"/>
              </a:spcBef>
              <a:spcAft>
                <a:spcPts val="0"/>
              </a:spcAft>
              <a:buSzPts val="1400"/>
              <a:buChar char="●"/>
            </a:pPr>
            <a:r>
              <a:rPr b="1" lang="en" sz="1600">
                <a:solidFill>
                  <a:schemeClr val="dk1"/>
                </a:solidFill>
              </a:rPr>
              <a:t>Chicago, IL: </a:t>
            </a:r>
            <a:r>
              <a:rPr lang="en" sz="1400">
                <a:solidFill>
                  <a:schemeClr val="dk1"/>
                </a:solidFill>
              </a:rPr>
              <a:t>Over a nine month period, its Department of Public Health (CDPH) experienced a </a:t>
            </a:r>
            <a:r>
              <a:rPr b="1" lang="en" sz="1400">
                <a:solidFill>
                  <a:schemeClr val="dk1"/>
                </a:solidFill>
              </a:rPr>
              <a:t>65% drop in the number Freedom of Information Act (FOIA) requests </a:t>
            </a:r>
            <a:r>
              <a:rPr lang="en" sz="1400">
                <a:solidFill>
                  <a:schemeClr val="dk1"/>
                </a:solidFill>
              </a:rPr>
              <a:t>for environmental records by making the data available on the city’s open data portal. </a:t>
            </a:r>
            <a:r>
              <a:rPr lang="en" sz="1400" u="sng">
                <a:solidFill>
                  <a:schemeClr val="hlink"/>
                </a:solidFill>
                <a:hlinkClick r:id="rId2"/>
              </a:rPr>
              <a:t>Open Data Annual Report 2013</a:t>
            </a:r>
            <a:endParaRPr b="1" sz="1600">
              <a:solidFill>
                <a:schemeClr val="dk1"/>
              </a:solidFill>
            </a:endParaRPr>
          </a:p>
          <a:p>
            <a:pPr indent="-317500" lvl="0" marL="457200" rtl="0" algn="l">
              <a:spcBef>
                <a:spcPts val="0"/>
              </a:spcBef>
              <a:spcAft>
                <a:spcPts val="0"/>
              </a:spcAft>
              <a:buClr>
                <a:schemeClr val="dk1"/>
              </a:buClr>
              <a:buSzPts val="1400"/>
              <a:buChar char="●"/>
            </a:pPr>
            <a:r>
              <a:rPr b="1" lang="en" sz="1600">
                <a:solidFill>
                  <a:schemeClr val="dk1"/>
                </a:solidFill>
              </a:rPr>
              <a:t>Montgomery County, MD </a:t>
            </a:r>
            <a:r>
              <a:rPr lang="en" sz="1600">
                <a:solidFill>
                  <a:schemeClr val="dk1"/>
                </a:solidFill>
              </a:rPr>
              <a:t>Reduced overtime expenses by more than $46 million since 2008.</a:t>
            </a:r>
            <a:endParaRPr sz="1600">
              <a:solidFill>
                <a:schemeClr val="dk1"/>
              </a:solidFill>
            </a:endParaRPr>
          </a:p>
          <a:p>
            <a:pPr indent="-317500" lvl="0" marL="457200" rtl="0" algn="l">
              <a:spcBef>
                <a:spcPts val="0"/>
              </a:spcBef>
              <a:spcAft>
                <a:spcPts val="0"/>
              </a:spcAft>
              <a:buClr>
                <a:schemeClr val="dk1"/>
              </a:buClr>
              <a:buSzPts val="1400"/>
              <a:buChar char="●"/>
            </a:pPr>
            <a:r>
              <a:rPr b="1" lang="en" sz="1600">
                <a:solidFill>
                  <a:schemeClr val="dk1"/>
                </a:solidFill>
              </a:rPr>
              <a:t>Baltimore, MD </a:t>
            </a:r>
            <a:r>
              <a:rPr lang="en" sz="1600">
                <a:solidFill>
                  <a:schemeClr val="dk1"/>
                </a:solidFill>
              </a:rPr>
              <a:t>Utilized data to minimize risk of double paying city contractors, saving the City $300,000. </a:t>
            </a:r>
            <a:endParaRPr sz="1600">
              <a:solidFill>
                <a:schemeClr val="dk1"/>
              </a:solidFill>
            </a:endParaRPr>
          </a:p>
          <a:p>
            <a:pPr indent="0" lvl="0" marL="0" rtl="0" algn="l">
              <a:spcBef>
                <a:spcPts val="600"/>
              </a:spcBef>
              <a:spcAft>
                <a:spcPts val="0"/>
              </a:spcAft>
              <a:buClr>
                <a:schemeClr val="dk1"/>
              </a:buClr>
              <a:buSzPts val="1100"/>
              <a:buFont typeface="Arial"/>
              <a:buNone/>
            </a:pPr>
            <a:r>
              <a:rPr b="1" lang="en" sz="1600">
                <a:solidFill>
                  <a:schemeClr val="dk1"/>
                </a:solidFill>
              </a:rPr>
              <a:t>New York, NY </a:t>
            </a:r>
            <a:endParaRPr b="1" sz="16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Increased the rate of detection for dangerous buildings that are highly likely to result in firefighter injury or death.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Doubled the hit rate for discovering stores selling bootlegged cigarettes. </a:t>
            </a:r>
            <a:endParaRPr sz="1600">
              <a:solidFill>
                <a:schemeClr val="dk1"/>
              </a:solidFill>
            </a:endParaRPr>
          </a:p>
          <a:p>
            <a:pPr indent="0" lvl="0" marL="0" rtl="0" algn="l">
              <a:spcBef>
                <a:spcPts val="600"/>
              </a:spcBef>
              <a:spcAft>
                <a:spcPts val="0"/>
              </a:spcAft>
              <a:buClr>
                <a:schemeClr val="dk1"/>
              </a:buClr>
              <a:buSzPts val="1100"/>
              <a:buFont typeface="Arial"/>
              <a:buNone/>
            </a:pPr>
            <a:r>
              <a:rPr b="1" lang="en" sz="1600">
                <a:solidFill>
                  <a:schemeClr val="dk1"/>
                </a:solidFill>
              </a:rPr>
              <a:t>Louisville, KY </a:t>
            </a:r>
            <a:endParaRPr b="1" sz="16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Removed more than two hundred days from key administrative processes, like hiring.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Reduced unscheduled overtime and workers’ compensation expenditures by more than $2 million.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db62be200_0_108: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b62be20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db62be200_0_466:notes"/>
          <p:cNvSpPr/>
          <p:nvPr>
            <p:ph idx="2" type="sldImg"/>
          </p:nvPr>
        </p:nvSpPr>
        <p:spPr>
          <a:xfrm>
            <a:off x="381788"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db62be200_0_4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2005 </a:t>
            </a:r>
            <a:r>
              <a:rPr lang="en" sz="2400">
                <a:solidFill>
                  <a:schemeClr val="dk1"/>
                </a:solidFill>
                <a:latin typeface="Calibri"/>
                <a:ea typeface="Calibri"/>
                <a:cs typeface="Calibri"/>
                <a:sym typeface="Calibri"/>
              </a:rPr>
              <a:t>- GIS Collaboration launching iMaps </a:t>
            </a:r>
            <a:r>
              <a:rPr lang="en" sz="1800">
                <a:solidFill>
                  <a:schemeClr val="dk1"/>
                </a:solidFill>
                <a:latin typeface="Calibri"/>
                <a:ea typeface="Calibri"/>
                <a:cs typeface="Calibri"/>
                <a:sym typeface="Calibri"/>
              </a:rPr>
              <a:t>(addresses, parcel boundaries)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2010 </a:t>
            </a:r>
            <a:r>
              <a:rPr lang="en" sz="2400">
                <a:solidFill>
                  <a:schemeClr val="dk1"/>
                </a:solidFill>
                <a:latin typeface="Calibri"/>
                <a:ea typeface="Calibri"/>
                <a:cs typeface="Calibri"/>
                <a:sym typeface="Calibri"/>
              </a:rPr>
              <a:t>- Refreshed iMaps, portal for exploring property information.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800">
                <a:solidFill>
                  <a:schemeClr val="dk1"/>
                </a:solidFill>
                <a:latin typeface="Calibri"/>
                <a:ea typeface="Calibri"/>
                <a:cs typeface="Calibri"/>
                <a:sym typeface="Calibri"/>
              </a:rPr>
              <a:t>Raleigh developed it; County has support (Help Desk/Trainings)</a:t>
            </a:r>
            <a:endParaRPr sz="1800">
              <a:solidFill>
                <a:schemeClr val="dk1"/>
              </a:solidFill>
              <a:latin typeface="Calibri"/>
              <a:ea typeface="Calibri"/>
              <a:cs typeface="Calibri"/>
              <a:sym typeface="Calibri"/>
            </a:endParaRPr>
          </a:p>
          <a:p>
            <a:pPr indent="-317500" lvl="1" marL="914400" rtl="0" algn="l">
              <a:spcBef>
                <a:spcPts val="600"/>
              </a:spcBef>
              <a:spcAft>
                <a:spcPts val="0"/>
              </a:spcAft>
              <a:buClr>
                <a:schemeClr val="dk1"/>
              </a:buClr>
              <a:buSzPts val="1400"/>
              <a:buFont typeface="Calibri"/>
              <a:buChar char="○"/>
            </a:pPr>
            <a:r>
              <a:rPr b="1" lang="en">
                <a:solidFill>
                  <a:schemeClr val="dk1"/>
                </a:solidFill>
              </a:rPr>
              <a:t>2.9</a:t>
            </a:r>
            <a:r>
              <a:rPr lang="en">
                <a:solidFill>
                  <a:schemeClr val="dk1"/>
                </a:solidFill>
              </a:rPr>
              <a:t> </a:t>
            </a:r>
            <a:r>
              <a:rPr b="1" lang="en">
                <a:solidFill>
                  <a:schemeClr val="dk1"/>
                </a:solidFill>
              </a:rPr>
              <a:t>million </a:t>
            </a:r>
            <a:r>
              <a:rPr lang="en">
                <a:solidFill>
                  <a:schemeClr val="dk1"/>
                </a:solidFill>
              </a:rPr>
              <a:t>page views</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660,000</a:t>
            </a:r>
            <a:r>
              <a:rPr lang="en">
                <a:solidFill>
                  <a:schemeClr val="dk1"/>
                </a:solidFill>
              </a:rPr>
              <a:t> total users</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40,000</a:t>
            </a:r>
            <a:r>
              <a:rPr lang="en">
                <a:solidFill>
                  <a:schemeClr val="dk1"/>
                </a:solidFill>
              </a:rPr>
              <a:t> users per month</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10 </a:t>
            </a:r>
            <a:r>
              <a:rPr lang="en">
                <a:solidFill>
                  <a:schemeClr val="dk1"/>
                </a:solidFill>
              </a:rPr>
              <a:t>min per session</a:t>
            </a:r>
            <a:endParaRPr>
              <a:solidFill>
                <a:schemeClr val="dk1"/>
              </a:solidFill>
            </a:endParaRPr>
          </a:p>
          <a:p>
            <a:pPr indent="-317500" lvl="1" marL="914400" rtl="0" algn="l">
              <a:spcBef>
                <a:spcPts val="0"/>
              </a:spcBef>
              <a:spcAft>
                <a:spcPts val="0"/>
              </a:spcAft>
              <a:buClr>
                <a:schemeClr val="dk1"/>
              </a:buClr>
              <a:buSzPts val="1400"/>
              <a:buFont typeface="Calibri"/>
              <a:buChar char="○"/>
            </a:pPr>
            <a:r>
              <a:rPr i="1" lang="en">
                <a:solidFill>
                  <a:schemeClr val="dk1"/>
                </a:solidFill>
              </a:rPr>
              <a:t>* Metrics averages Mar 2013 - Mar 2015</a:t>
            </a:r>
            <a:endParaRPr i="1">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2011 </a:t>
            </a:r>
            <a:r>
              <a:rPr lang="en" sz="2400">
                <a:solidFill>
                  <a:schemeClr val="dk1"/>
                </a:solidFill>
                <a:latin typeface="Calibri"/>
                <a:ea typeface="Calibri"/>
                <a:cs typeface="Calibri"/>
                <a:sym typeface="Calibri"/>
              </a:rPr>
              <a:t>- City Council Proposes </a:t>
            </a:r>
            <a:br>
              <a:rPr lang="en" sz="2400">
                <a:solidFill>
                  <a:schemeClr val="dk1"/>
                </a:solidFill>
                <a:latin typeface="Calibri"/>
                <a:ea typeface="Calibri"/>
                <a:cs typeface="Calibri"/>
                <a:sym typeface="Calibri"/>
              </a:rPr>
            </a:br>
            <a:r>
              <a:rPr lang="en" sz="2400" u="sng">
                <a:solidFill>
                  <a:srgbClr val="1155CC"/>
                </a:solidFill>
                <a:latin typeface="Calibri"/>
                <a:ea typeface="Calibri"/>
                <a:cs typeface="Calibri"/>
                <a:sym typeface="Calibri"/>
                <a:hlinkClick r:id="rId2"/>
              </a:rPr>
              <a:t>Open Source Resolution</a:t>
            </a:r>
            <a:r>
              <a:rPr lang="en" sz="2400">
                <a:solidFill>
                  <a:schemeClr val="dk1"/>
                </a:solidFill>
                <a:latin typeface="Calibri"/>
                <a:ea typeface="Calibri"/>
                <a:cs typeface="Calibri"/>
                <a:sym typeface="Calibri"/>
              </a:rPr>
              <a:t> to broaden the approach to property/permit data to other data</a:t>
            </a:r>
            <a:endParaRPr sz="24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2012 Feb</a:t>
            </a:r>
            <a:r>
              <a:rPr lang="en" sz="2400">
                <a:solidFill>
                  <a:schemeClr val="dk1"/>
                </a:solidFill>
                <a:latin typeface="Calibri"/>
                <a:ea typeface="Calibri"/>
                <a:cs typeface="Calibri"/>
                <a:sym typeface="Calibri"/>
              </a:rPr>
              <a:t>: </a:t>
            </a:r>
            <a:r>
              <a:rPr lang="en" sz="2400" u="sng">
                <a:solidFill>
                  <a:srgbClr val="1155CC"/>
                </a:solidFill>
                <a:latin typeface="Calibri"/>
                <a:ea typeface="Calibri"/>
                <a:cs typeface="Calibri"/>
                <a:sym typeface="Calibri"/>
                <a:hlinkClick r:id="rId3"/>
              </a:rPr>
              <a:t>Resolution Adopted</a:t>
            </a:r>
            <a:r>
              <a:rPr lang="en" sz="2400">
                <a:solidFill>
                  <a:schemeClr val="dk1"/>
                </a:solidFill>
                <a:latin typeface="Calibri"/>
                <a:ea typeface="Calibri"/>
                <a:cs typeface="Calibri"/>
                <a:sym typeface="Calibri"/>
              </a:rPr>
              <a:t> Unanimously </a:t>
            </a:r>
            <a:endParaRPr sz="24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2013 Mar</a:t>
            </a:r>
            <a:r>
              <a:rPr lang="en" sz="2400">
                <a:solidFill>
                  <a:schemeClr val="dk1"/>
                </a:solidFill>
                <a:latin typeface="Calibri"/>
                <a:ea typeface="Calibri"/>
                <a:cs typeface="Calibri"/>
                <a:sym typeface="Calibri"/>
              </a:rPr>
              <a:t>: Open Data Portal Launch</a:t>
            </a:r>
            <a:endParaRPr sz="1200">
              <a:solidFill>
                <a:schemeClr val="dk1"/>
              </a:solidFill>
              <a:latin typeface="Calibri"/>
              <a:ea typeface="Calibri"/>
              <a:cs typeface="Calibri"/>
              <a:sym typeface="Calibri"/>
            </a:endParaRPr>
          </a:p>
        </p:txBody>
      </p:sp>
      <p:sp>
        <p:nvSpPr>
          <p:cNvPr id="245" name="Google Shape;245;gdb62be200_0_4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db62be200_0_225: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b62be20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db62be200_0_266: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b62be20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db62be200_0_505:notes"/>
          <p:cNvSpPr/>
          <p:nvPr>
            <p:ph idx="2" type="sldImg"/>
          </p:nvPr>
        </p:nvSpPr>
        <p:spPr>
          <a:xfrm>
            <a:off x="381788"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db62be200_0_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2005 </a:t>
            </a:r>
            <a:r>
              <a:rPr lang="en" sz="2400">
                <a:solidFill>
                  <a:schemeClr val="dk1"/>
                </a:solidFill>
                <a:latin typeface="Calibri"/>
                <a:ea typeface="Calibri"/>
                <a:cs typeface="Calibri"/>
                <a:sym typeface="Calibri"/>
              </a:rPr>
              <a:t>- GIS Collaboration launching iMaps </a:t>
            </a:r>
            <a:r>
              <a:rPr lang="en" sz="1800">
                <a:solidFill>
                  <a:schemeClr val="dk1"/>
                </a:solidFill>
                <a:latin typeface="Calibri"/>
                <a:ea typeface="Calibri"/>
                <a:cs typeface="Calibri"/>
                <a:sym typeface="Calibri"/>
              </a:rPr>
              <a:t>(addresses, parcel boundaries)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2010 </a:t>
            </a:r>
            <a:r>
              <a:rPr lang="en" sz="2400">
                <a:solidFill>
                  <a:schemeClr val="dk1"/>
                </a:solidFill>
                <a:latin typeface="Calibri"/>
                <a:ea typeface="Calibri"/>
                <a:cs typeface="Calibri"/>
                <a:sym typeface="Calibri"/>
              </a:rPr>
              <a:t>- Refreshed iMaps </a:t>
            </a:r>
            <a:r>
              <a:rPr lang="en" sz="1800">
                <a:solidFill>
                  <a:schemeClr val="dk1"/>
                </a:solidFill>
                <a:latin typeface="Calibri"/>
                <a:ea typeface="Calibri"/>
                <a:cs typeface="Calibri"/>
                <a:sym typeface="Calibri"/>
              </a:rPr>
              <a:t>Raleigh developed it; County has support (Help Desk/Trainings)</a:t>
            </a:r>
            <a:endParaRPr sz="1800">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b="1" lang="en">
                <a:solidFill>
                  <a:schemeClr val="dk1"/>
                </a:solidFill>
              </a:rPr>
              <a:t>2.9</a:t>
            </a:r>
            <a:r>
              <a:rPr lang="en">
                <a:solidFill>
                  <a:schemeClr val="dk1"/>
                </a:solidFill>
              </a:rPr>
              <a:t> </a:t>
            </a:r>
            <a:r>
              <a:rPr b="1" lang="en">
                <a:solidFill>
                  <a:schemeClr val="dk1"/>
                </a:solidFill>
              </a:rPr>
              <a:t>million </a:t>
            </a:r>
            <a:r>
              <a:rPr lang="en">
                <a:solidFill>
                  <a:schemeClr val="dk1"/>
                </a:solidFill>
              </a:rPr>
              <a:t>page views</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660,000</a:t>
            </a:r>
            <a:r>
              <a:rPr lang="en">
                <a:solidFill>
                  <a:schemeClr val="dk1"/>
                </a:solidFill>
              </a:rPr>
              <a:t> total users</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40,000</a:t>
            </a:r>
            <a:r>
              <a:rPr lang="en">
                <a:solidFill>
                  <a:schemeClr val="dk1"/>
                </a:solidFill>
              </a:rPr>
              <a:t> users p.m.</a:t>
            </a:r>
            <a:endParaRPr>
              <a:solidFill>
                <a:schemeClr val="dk1"/>
              </a:solidFill>
            </a:endParaRPr>
          </a:p>
          <a:p>
            <a:pPr indent="-317500" lvl="1" marL="914400" rtl="0" algn="l">
              <a:spcBef>
                <a:spcPts val="0"/>
              </a:spcBef>
              <a:spcAft>
                <a:spcPts val="0"/>
              </a:spcAft>
              <a:buClr>
                <a:schemeClr val="dk1"/>
              </a:buClr>
              <a:buSzPts val="1400"/>
              <a:buFont typeface="Calibri"/>
              <a:buChar char="○"/>
            </a:pPr>
            <a:r>
              <a:rPr b="1" lang="en">
                <a:solidFill>
                  <a:schemeClr val="dk1"/>
                </a:solidFill>
              </a:rPr>
              <a:t>10 </a:t>
            </a:r>
            <a:r>
              <a:rPr lang="en">
                <a:solidFill>
                  <a:schemeClr val="dk1"/>
                </a:solidFill>
              </a:rPr>
              <a:t>min per session</a:t>
            </a:r>
            <a:endParaRPr>
              <a:solidFill>
                <a:schemeClr val="dk1"/>
              </a:solidFill>
            </a:endParaRPr>
          </a:p>
          <a:p>
            <a:pPr indent="-317500" lvl="1" marL="914400" rtl="0" algn="l">
              <a:spcBef>
                <a:spcPts val="0"/>
              </a:spcBef>
              <a:spcAft>
                <a:spcPts val="0"/>
              </a:spcAft>
              <a:buClr>
                <a:schemeClr val="dk1"/>
              </a:buClr>
              <a:buSzPts val="1400"/>
              <a:buFont typeface="Calibri"/>
              <a:buChar char="○"/>
            </a:pPr>
            <a:r>
              <a:rPr i="1" lang="en">
                <a:solidFill>
                  <a:schemeClr val="dk1"/>
                </a:solidFill>
              </a:rPr>
              <a:t>* Metrics averages Mar 2013 - Mar 2015</a:t>
            </a:r>
            <a:endParaRPr i="1">
              <a:solidFill>
                <a:schemeClr val="dk1"/>
              </a:solidFill>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2011 </a:t>
            </a:r>
            <a:r>
              <a:rPr lang="en" sz="2400">
                <a:solidFill>
                  <a:schemeClr val="dk1"/>
                </a:solidFill>
                <a:latin typeface="Calibri"/>
                <a:ea typeface="Calibri"/>
                <a:cs typeface="Calibri"/>
                <a:sym typeface="Calibri"/>
              </a:rPr>
              <a:t>- City Council Proposes </a:t>
            </a:r>
            <a:br>
              <a:rPr lang="en" sz="2400">
                <a:solidFill>
                  <a:schemeClr val="dk1"/>
                </a:solidFill>
                <a:latin typeface="Calibri"/>
                <a:ea typeface="Calibri"/>
                <a:cs typeface="Calibri"/>
                <a:sym typeface="Calibri"/>
              </a:rPr>
            </a:br>
            <a:r>
              <a:rPr lang="en" sz="2400" u="sng">
                <a:solidFill>
                  <a:srgbClr val="1155CC"/>
                </a:solidFill>
                <a:latin typeface="Calibri"/>
                <a:ea typeface="Calibri"/>
                <a:cs typeface="Calibri"/>
                <a:sym typeface="Calibri"/>
                <a:hlinkClick r:id="rId2"/>
              </a:rPr>
              <a:t>Open Source Resolution</a:t>
            </a:r>
            <a:r>
              <a:rPr lang="en"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2012 Feb</a:t>
            </a:r>
            <a:r>
              <a:rPr lang="en" sz="2400">
                <a:solidFill>
                  <a:schemeClr val="dk1"/>
                </a:solidFill>
                <a:latin typeface="Calibri"/>
                <a:ea typeface="Calibri"/>
                <a:cs typeface="Calibri"/>
                <a:sym typeface="Calibri"/>
              </a:rPr>
              <a:t>: </a:t>
            </a:r>
            <a:r>
              <a:rPr lang="en" sz="2400" u="sng">
                <a:solidFill>
                  <a:srgbClr val="1155CC"/>
                </a:solidFill>
                <a:latin typeface="Calibri"/>
                <a:ea typeface="Calibri"/>
                <a:cs typeface="Calibri"/>
                <a:sym typeface="Calibri"/>
                <a:hlinkClick r:id="rId3"/>
              </a:rPr>
              <a:t>Resolution Adopted</a:t>
            </a:r>
            <a:r>
              <a:rPr lang="en" sz="2400">
                <a:solidFill>
                  <a:schemeClr val="dk1"/>
                </a:solidFill>
                <a:latin typeface="Calibri"/>
                <a:ea typeface="Calibri"/>
                <a:cs typeface="Calibri"/>
                <a:sym typeface="Calibri"/>
              </a:rPr>
              <a:t> Unanimously </a:t>
            </a:r>
            <a:endParaRPr sz="24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2400">
                <a:solidFill>
                  <a:schemeClr val="dk1"/>
                </a:solidFill>
                <a:latin typeface="Calibri"/>
                <a:ea typeface="Calibri"/>
                <a:cs typeface="Calibri"/>
                <a:sym typeface="Calibri"/>
              </a:rPr>
              <a:t>2013 Mar</a:t>
            </a:r>
            <a:r>
              <a:rPr lang="en" sz="2400">
                <a:solidFill>
                  <a:schemeClr val="dk1"/>
                </a:solidFill>
                <a:latin typeface="Calibri"/>
                <a:ea typeface="Calibri"/>
                <a:cs typeface="Calibri"/>
                <a:sym typeface="Calibri"/>
              </a:rPr>
              <a:t>: Open Data Portal Launch</a:t>
            </a:r>
            <a:endParaRPr sz="1200">
              <a:solidFill>
                <a:schemeClr val="dk1"/>
              </a:solidFill>
              <a:latin typeface="Calibri"/>
              <a:ea typeface="Calibri"/>
              <a:cs typeface="Calibri"/>
              <a:sym typeface="Calibri"/>
            </a:endParaRPr>
          </a:p>
        </p:txBody>
      </p:sp>
      <p:sp>
        <p:nvSpPr>
          <p:cNvPr id="287" name="Google Shape;287;gdb62be200_0_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e0f2dd131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0f2dd1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db62be200_0_379: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b62be20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10f7c69f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f7c69f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30cd6ce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30cd6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Feedback on why “liquid” data matters (i.e. “open data”)</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000">
                <a:solidFill>
                  <a:schemeClr val="dk1"/>
                </a:solidFill>
              </a:rPr>
              <a:t>Provide a General Overview &amp; Case Studies; give context to open data in other places and what it means for Raleigh? How open data adds value? To Org efficiency, to better decision-making?) Share internal/external case studies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000">
                <a:solidFill>
                  <a:schemeClr val="dk1"/>
                </a:solidFill>
              </a:rPr>
              <a:t>Discuss/Identify Data Sharing Pain Points among participants (HR data, finance/budget, Addresses, calendar, project data, etc)</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000">
                <a:solidFill>
                  <a:schemeClr val="dk1"/>
                </a:solidFill>
              </a:rPr>
              <a:t>Empathy building for External Stakeholders/Citizens w.r.t. finding information</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Establish a common language re: data &amp; data management </a:t>
            </a:r>
            <a:r>
              <a:rPr lang="en" sz="1000">
                <a:solidFill>
                  <a:schemeClr val="dk1"/>
                </a:solidFill>
              </a:rPr>
              <a:t>(Data vs. information, types of sharing, metadata, etc)</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Share and discuss lessons learned from Stormwater Inventory &amp; Prioritization Processes </a:t>
            </a:r>
            <a:r>
              <a:rPr lang="en" sz="1000">
                <a:solidFill>
                  <a:schemeClr val="dk1"/>
                </a:solidFill>
              </a:rPr>
              <a:t>(e.g., how did we prioritize what data to share in open format? How did we engage stakeholders? Is there information the other departments could use to be more informed about Stormwater? is there information from the other departments that Stormwater could use for its operations? Share Stormwater’s key metrics with the departments).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Discuss Data Governance, policies and procedures</a:t>
            </a:r>
            <a:r>
              <a:rPr lang="en" sz="1000">
                <a:solidFill>
                  <a:schemeClr val="dk1"/>
                </a:solidFill>
              </a:rPr>
              <a:t>: This topic could be combined with above topic, starting the discussion with issues arising out of Stormwater Inventory &amp; prioritization discussion, discuss what principles should govern what data we would not want to default to “open”? Is the presence or absence of data management policies or procedures hindering or positively contributing to operations; creating security risks?)</a:t>
            </a:r>
            <a:endParaRPr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sz="1000">
                <a:solidFill>
                  <a:schemeClr val="dk1"/>
                </a:solidFill>
              </a:rPr>
              <a:t>Public Engagement</a:t>
            </a:r>
            <a:r>
              <a:rPr lang="en" sz="1000">
                <a:solidFill>
                  <a:schemeClr val="dk1"/>
                </a:solidFill>
              </a:rPr>
              <a:t>: Who from public should be involved? What’s the right mechanism? Broad engagement or targeted representative engagement? If the latter, who should be part of an Advisory Commission? If the former, what are the right-sized communication strategies?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 sz="1000">
                <a:solidFill>
                  <a:schemeClr val="dk1"/>
                </a:solidFill>
              </a:rPr>
              <a:t>Socrata Training 101</a:t>
            </a:r>
            <a:endParaRPr b="1" sz="10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Explore what’s possible / not possible with the current tools we have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Data automation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Data visualizations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Find, Create, and Embed Views of Datasets (Charts, Datalens)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Pull live/updated data into Excel (</a:t>
            </a:r>
            <a:r>
              <a:rPr lang="en" u="sng">
                <a:solidFill>
                  <a:schemeClr val="dk1"/>
                </a:solidFill>
                <a:hlinkClick r:id="rId2"/>
              </a:rPr>
              <a:t>Excel tep by step guide</a:t>
            </a:r>
            <a:r>
              <a:rPr lang="en">
                <a:solidFill>
                  <a:schemeClr val="dk1"/>
                </a:solidFill>
              </a:rPr>
              <a:t>) and/or Tableau Public through an Odata connection </a:t>
            </a:r>
            <a:endParaRPr>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t/>
            </a:r>
            <a:endParaRPr sz="1000">
              <a:solidFill>
                <a:schemeClr val="dk1"/>
              </a:solidFill>
            </a:endParaRPr>
          </a:p>
          <a:p>
            <a:pPr indent="-342900" lvl="0" marL="457200" rtl="0" algn="l">
              <a:spcBef>
                <a:spcPts val="600"/>
              </a:spcBef>
              <a:spcAft>
                <a:spcPts val="0"/>
              </a:spcAft>
              <a:buClr>
                <a:schemeClr val="dk1"/>
              </a:buClr>
              <a:buSzPts val="1800"/>
              <a:buAutoNum type="arabicPeriod"/>
            </a:pPr>
            <a:r>
              <a:rPr lang="en" sz="1800">
                <a:solidFill>
                  <a:schemeClr val="dk1"/>
                </a:solidFill>
              </a:rPr>
              <a:t>Intro to Data Management</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Background on program</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we do? Internal Services view</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can be done? </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All the Tools</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Socrata (More) -  Datalens</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Showcase fun results from world GIS and Dataviz (internal &amp; external)</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How does “open” data fit into all of this?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What’s Your Story?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Envisioning your end game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Who are your audiences?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they want to know? top 10 requests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you want them to know? top 3 messages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Data Inventories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How to structure Data?</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db62be200_0_303: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b62be20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c5a29d6af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5a29d6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e0f2dd131_0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0f2dd13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e78fe5ce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78fe5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b58a1711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58a171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db62be200_0_5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b62be20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e0f2dd13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0f2dd1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10d151d2db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d151d2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e0f2dd131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0f2dd13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e0f2dd131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0f2dd1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e88f541f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88f541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e0f2dd131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0f2dd13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e0f2dd13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0f2dd1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e0f2dd13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0f2dd1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db62be200_0_5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b62be200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COR Level of Effort: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Prep</a:t>
            </a:r>
            <a:r>
              <a:rPr lang="en">
                <a:solidFill>
                  <a:schemeClr val="dk1"/>
                </a:solidFill>
              </a:rPr>
              <a:t>: </a:t>
            </a:r>
            <a:r>
              <a:rPr b="1" lang="en">
                <a:solidFill>
                  <a:schemeClr val="dk1"/>
                </a:solidFill>
              </a:rPr>
              <a:t>10 hrs </a:t>
            </a:r>
            <a:r>
              <a:rPr lang="en">
                <a:solidFill>
                  <a:schemeClr val="dk1"/>
                </a:solidFill>
              </a:rPr>
              <a:t>- discovery, feasibility, socializing with stakeholders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Delivery </a:t>
            </a:r>
            <a:r>
              <a:rPr lang="en">
                <a:solidFill>
                  <a:schemeClr val="dk1"/>
                </a:solidFill>
              </a:rPr>
              <a:t>- </a:t>
            </a:r>
            <a:r>
              <a:rPr b="1" lang="en">
                <a:solidFill>
                  <a:schemeClr val="dk1"/>
                </a:solidFill>
              </a:rPr>
              <a:t>168 hrs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Adam: 67 hrs - project mgt/documentation, stakeholder mtgs/approvals, data reformatting, UI changes, Capital Map creation/tweaking, gathering feedback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Thor: 86 hrs - cloning, data processing, troubleshooting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Justin: 16 hrs - initial setup support, bug fixes, cloning to production, analytics set up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Chris: 12 hrs - UI fixes, CSS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Promotion/Communication</a:t>
            </a:r>
            <a:r>
              <a:rPr lang="en">
                <a:solidFill>
                  <a:schemeClr val="dk1"/>
                </a:solidFill>
              </a:rPr>
              <a:t>: </a:t>
            </a:r>
            <a:r>
              <a:rPr b="1" lang="en">
                <a:solidFill>
                  <a:schemeClr val="dk1"/>
                </a:solidFill>
              </a:rPr>
              <a:t>8-10 hrs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e0f2dd131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0f2dd1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COR Level of Effort: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Prep</a:t>
            </a:r>
            <a:r>
              <a:rPr lang="en">
                <a:solidFill>
                  <a:schemeClr val="dk1"/>
                </a:solidFill>
              </a:rPr>
              <a:t>: </a:t>
            </a:r>
            <a:r>
              <a:rPr b="1" lang="en">
                <a:solidFill>
                  <a:schemeClr val="dk1"/>
                </a:solidFill>
              </a:rPr>
              <a:t>10 hrs </a:t>
            </a:r>
            <a:r>
              <a:rPr lang="en">
                <a:solidFill>
                  <a:schemeClr val="dk1"/>
                </a:solidFill>
              </a:rPr>
              <a:t>- discovery, feasibility, socializing with stakeholders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Delivery </a:t>
            </a:r>
            <a:r>
              <a:rPr lang="en">
                <a:solidFill>
                  <a:schemeClr val="dk1"/>
                </a:solidFill>
              </a:rPr>
              <a:t>- </a:t>
            </a:r>
            <a:r>
              <a:rPr b="1" lang="en">
                <a:solidFill>
                  <a:schemeClr val="dk1"/>
                </a:solidFill>
              </a:rPr>
              <a:t>168 hrs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Adam: 67 hrs - project mgt/documentation, stakeholder mtgs/approvals, data reformatting, UI changes, Capital Map creation/tweaking, gathering feedback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Thor: 86 hrs - cloning, data processing, troubleshooting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Justin: 16 hrs - initial setup support, bug fixes, cloning to production, analytics set up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Chris: 12 hrs - UI fixes, CSS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Promotion/Communication</a:t>
            </a:r>
            <a:r>
              <a:rPr lang="en">
                <a:solidFill>
                  <a:schemeClr val="dk1"/>
                </a:solidFill>
              </a:rPr>
              <a:t>: </a:t>
            </a:r>
            <a:r>
              <a:rPr b="1" lang="en">
                <a:solidFill>
                  <a:schemeClr val="dk1"/>
                </a:solidFill>
              </a:rPr>
              <a:t>8-10 hrs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e0f2dd131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0f2dd13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Original Analysis</a:t>
            </a:r>
            <a:endParaRPr>
              <a:solidFill>
                <a:schemeClr val="dk1"/>
              </a:solidFill>
            </a:endParaRPr>
          </a:p>
          <a:p>
            <a:pPr indent="0" lvl="0" marL="0" rtl="0" algn="l">
              <a:spcBef>
                <a:spcPts val="0"/>
              </a:spcBef>
              <a:spcAft>
                <a:spcPts val="0"/>
              </a:spcAft>
              <a:buNone/>
            </a:pPr>
            <a:r>
              <a:rPr lang="en">
                <a:solidFill>
                  <a:schemeClr val="dk1"/>
                </a:solidFill>
              </a:rPr>
              <a:t>Leverage external partners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10f7c69fae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f7c69fa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10f7c69fae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0f7c69fa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 Days to Approve since submission</a:t>
            </a:r>
            <a:endParaRPr/>
          </a:p>
          <a:p>
            <a:pPr indent="0" lvl="0" marL="0" rtl="0" algn="l">
              <a:spcBef>
                <a:spcPts val="0"/>
              </a:spcBef>
              <a:spcAft>
                <a:spcPts val="0"/>
              </a:spcAft>
              <a:buNone/>
            </a:pPr>
            <a:r>
              <a:rPr lang="en"/>
              <a:t>Create - URL for PDF</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e0f2dd131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0f2dd13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db62be200_0_5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b62be20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e88f541fc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88f541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15 minutes to see how many of these you can answer?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db62be200_0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b62be20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db62be20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b62be20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db62be20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db62be20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e0f2dd131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0f2dd1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3313ead12b866133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313ead12b86613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e88f541f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88f541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3000">
                <a:solidFill>
                  <a:schemeClr val="dk1"/>
                </a:solidFill>
              </a:rPr>
              <a:t>What are we working with?</a:t>
            </a:r>
            <a:endParaRPr sz="3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e88f541fc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e88f541f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e88f541fc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88f541f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e88f541fc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88f541f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e88f541fc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e88f54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f1c8d243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1c8d2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15 minutes to see how many of these you can answer?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d8404bb81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d8404bb8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e88f541f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88f54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e88f541f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88f54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d8404bb8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8404bb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d8404bb8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8404bb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e88f541fc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88f541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e88f541f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88f541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http://mapstest.raleighnc.gov/raleigh-charged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e88f541fc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88f54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d8404bb8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d8404bb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d8404bb8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8404bb8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e0f2dd13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0f2dd1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AutoNum type="arabicPeriod"/>
            </a:pPr>
            <a:r>
              <a:rPr lang="en" sz="1800">
                <a:solidFill>
                  <a:schemeClr val="dk1"/>
                </a:solidFill>
              </a:rPr>
              <a:t>Introductions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Intro to Data Management</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we do? Services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can be done? </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Datalens</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Showcase fun results from world GIS and Dataviz (internal &amp; external)</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How does “open” data fit into all of this?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What’s Your Story?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Envisioning your end game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Who are your audiences?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they want to know? top 10 requests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you want them to know? top 3 messages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Data Inventories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How to structure Data?</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e88f541fc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e88f541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e88f541fc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88f541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ad47c4cba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d47c4cb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2faa4e81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faa4e8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f1c8d2430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1c8d24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(e.g. Transactions, Inbound Calls/Entries)</a:t>
            </a:r>
            <a:endParaRPr/>
          </a:p>
          <a:p>
            <a:pPr indent="0" lvl="0" marL="0" rtl="0" algn="l">
              <a:spcBef>
                <a:spcPts val="0"/>
              </a:spcBef>
              <a:spcAft>
                <a:spcPts val="0"/>
              </a:spcAft>
              <a:buClr>
                <a:schemeClr val="dk1"/>
              </a:buClr>
              <a:buSzPts val="1100"/>
              <a:buFont typeface="Arial"/>
              <a:buNone/>
            </a:pPr>
            <a:r>
              <a:rPr lang="en"/>
              <a:t>Aggregation</a:t>
            </a:r>
            <a:endParaRPr/>
          </a:p>
          <a:p>
            <a:pPr indent="0" lvl="0" marL="0" rtl="0" algn="l">
              <a:spcBef>
                <a:spcPts val="0"/>
              </a:spcBef>
              <a:spcAft>
                <a:spcPts val="0"/>
              </a:spcAft>
              <a:buClr>
                <a:schemeClr val="dk1"/>
              </a:buClr>
              <a:buSzPts val="1100"/>
              <a:buFont typeface="Arial"/>
              <a:buNone/>
            </a:pPr>
            <a:r>
              <a:rPr lang="en"/>
              <a:t>Operational Info</a:t>
            </a:r>
            <a:endParaRPr/>
          </a:p>
          <a:p>
            <a:pPr indent="0" lvl="0" marL="0" rtl="0" algn="l">
              <a:spcBef>
                <a:spcPts val="0"/>
              </a:spcBef>
              <a:spcAft>
                <a:spcPts val="0"/>
              </a:spcAft>
              <a:buClr>
                <a:schemeClr val="dk1"/>
              </a:buClr>
              <a:buSzPts val="1100"/>
              <a:buFont typeface="Arial"/>
              <a:buNone/>
            </a:pPr>
            <a:r>
              <a:rPr lang="en"/>
              <a:t>Strategic Info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f1c8d2430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1c8d24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db62be200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b62be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Legal Nature: In 1995, NC passed public record laws Chapter 132</a:t>
            </a:r>
            <a:endParaRPr/>
          </a:p>
          <a:p>
            <a:pPr indent="0" lvl="0" marL="0" rtl="0" algn="l">
              <a:spcBef>
                <a:spcPts val="0"/>
              </a:spcBef>
              <a:spcAft>
                <a:spcPts val="0"/>
              </a:spcAft>
              <a:buNone/>
            </a:pPr>
            <a:r>
              <a:rPr lang="en" sz="900" u="sng">
                <a:solidFill>
                  <a:schemeClr val="hlink"/>
                </a:solidFill>
                <a:hlinkClick r:id="rId2"/>
              </a:rPr>
              <a:t>http://www.ncga.state.nc.us/enactedlegislation/statutes/html/bychapter/chapter_132.html</a:t>
            </a:r>
            <a:r>
              <a:rPr lang="en" sz="900"/>
              <a: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Open data is about </a:t>
            </a:r>
            <a:r>
              <a:rPr lang="en" sz="900">
                <a:solidFill>
                  <a:schemeClr val="dk1"/>
                </a:solidFill>
              </a:rPr>
              <a:t>how </a:t>
            </a:r>
            <a:r>
              <a:rPr lang="en" sz="900"/>
              <a:t>proactively and easily we make our data available for the public, and putting the data out in a way that makes it easier for companies and technologists to add value to the data.</a:t>
            </a:r>
            <a:endParaRPr sz="900"/>
          </a:p>
          <a:p>
            <a:pPr indent="0" lvl="0" marL="0" rtl="0" algn="l">
              <a:spcBef>
                <a:spcPts val="0"/>
              </a:spcBef>
              <a:spcAft>
                <a:spcPts val="0"/>
              </a:spcAft>
              <a:buNone/>
            </a:pPr>
            <a:r>
              <a:rPr lang="en" sz="900"/>
              <a:t>We recognize that for some data, we may not want to lower the bar to 0 for access because departments. We propose </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64400" y="2135326"/>
            <a:ext cx="7693800" cy="553500"/>
          </a:xfrm>
          <a:prstGeom prst="rect">
            <a:avLst/>
          </a:prstGeom>
        </p:spPr>
        <p:txBody>
          <a:bodyPr anchorCtr="0" anchor="t"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028078"/>
            <a:ext cx="7772400" cy="784800"/>
          </a:xfrm>
          <a:prstGeom prst="rect">
            <a:avLst/>
          </a:prstGeom>
        </p:spPr>
        <p:txBody>
          <a:bodyPr anchorCtr="0" anchor="t" bIns="91425" lIns="91425" spcFirstLastPara="1" rIns="91425" wrap="square" tIns="91425"/>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12"/>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sp>
        <p:nvSpPr>
          <p:cNvPr id="56" name="Google Shape;56;p13"/>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57" name="Google Shape;57;p1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60" name="Shape 60"/>
        <p:cNvGrpSpPr/>
        <p:nvPr/>
      </p:nvGrpSpPr>
      <p:grpSpPr>
        <a:xfrm>
          <a:off x="0" y="0"/>
          <a:ext cx="0" cy="0"/>
          <a:chOff x="0" y="0"/>
          <a:chExt cx="0" cy="0"/>
        </a:xfrm>
      </p:grpSpPr>
      <p:sp>
        <p:nvSpPr>
          <p:cNvPr id="61" name="Google Shape;61;p15"/>
          <p:cNvSpPr txBox="1"/>
          <p:nvPr>
            <p:ph type="title"/>
          </p:nvPr>
        </p:nvSpPr>
        <p:spPr>
          <a:xfrm>
            <a:off x="808175" y="38125"/>
            <a:ext cx="7524600" cy="706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5"/>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3" name="Google Shape;63;p1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64" name="Google Shape;64;p15"/>
          <p:cNvPicPr preferRelativeResize="0"/>
          <p:nvPr/>
        </p:nvPicPr>
        <p:blipFill rotWithShape="1">
          <a:blip r:embed="rId2">
            <a:alphaModFix/>
          </a:blip>
          <a:srcRect b="0" l="0" r="0" t="0"/>
          <a:stretch/>
        </p:blipFill>
        <p:spPr>
          <a:xfrm>
            <a:off x="8413776" y="127375"/>
            <a:ext cx="521100" cy="521100"/>
          </a:xfrm>
          <a:prstGeom prst="rect">
            <a:avLst/>
          </a:prstGeom>
          <a:noFill/>
          <a:ln>
            <a:noFill/>
          </a:ln>
        </p:spPr>
      </p:pic>
      <p:sp>
        <p:nvSpPr>
          <p:cNvPr id="65" name="Google Shape;65;p15"/>
          <p:cNvSpPr/>
          <p:nvPr/>
        </p:nvSpPr>
        <p:spPr>
          <a:xfrm>
            <a:off x="-30325" y="127375"/>
            <a:ext cx="8385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0" name="Shape 70"/>
        <p:cNvGrpSpPr/>
        <p:nvPr/>
      </p:nvGrpSpPr>
      <p:grpSpPr>
        <a:xfrm>
          <a:off x="0" y="0"/>
          <a:ext cx="0" cy="0"/>
          <a:chOff x="0" y="0"/>
          <a:chExt cx="0" cy="0"/>
        </a:xfrm>
      </p:grpSpPr>
      <p:sp>
        <p:nvSpPr>
          <p:cNvPr id="71" name="Google Shape;71;p17"/>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2" name="Google Shape;72;p17"/>
          <p:cNvSpPr txBox="1"/>
          <p:nvPr>
            <p:ph idx="1" type="subTitle"/>
          </p:nvPr>
        </p:nvSpPr>
        <p:spPr>
          <a:xfrm>
            <a:off x="685800" y="2840054"/>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73" name="Google Shape;73;p1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4" name="Shape 74"/>
        <p:cNvGrpSpPr/>
        <p:nvPr/>
      </p:nvGrpSpPr>
      <p:grpSpPr>
        <a:xfrm>
          <a:off x="0" y="0"/>
          <a:ext cx="0" cy="0"/>
          <a:chOff x="0" y="0"/>
          <a:chExt cx="0" cy="0"/>
        </a:xfrm>
      </p:grpSpPr>
      <p:sp>
        <p:nvSpPr>
          <p:cNvPr id="75" name="Google Shape;75;p18"/>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6" name="Google Shape;76;p18"/>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77" name="Google Shape;77;p1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8" name="Shape 78"/>
        <p:cNvGrpSpPr/>
        <p:nvPr/>
      </p:nvGrpSpPr>
      <p:grpSpPr>
        <a:xfrm>
          <a:off x="0" y="0"/>
          <a:ext cx="0" cy="0"/>
          <a:chOff x="0" y="0"/>
          <a:chExt cx="0" cy="0"/>
        </a:xfrm>
      </p:grpSpPr>
      <p:sp>
        <p:nvSpPr>
          <p:cNvPr id="79" name="Google Shape;79;p19"/>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0" name="Google Shape;80;p19"/>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1" name="Google Shape;81;p19"/>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2" name="Google Shape;82;p1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20"/>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5" name="Google Shape;85;p2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1"/>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88" name="Google Shape;88;p2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808175" y="38125"/>
            <a:ext cx="7524600" cy="7062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7" name="Google Shape;17;p3"/>
          <p:cNvPicPr preferRelativeResize="0"/>
          <p:nvPr/>
        </p:nvPicPr>
        <p:blipFill rotWithShape="1">
          <a:blip r:embed="rId2">
            <a:alphaModFix/>
          </a:blip>
          <a:srcRect b="0" l="0" r="0" t="0"/>
          <a:stretch/>
        </p:blipFill>
        <p:spPr>
          <a:xfrm>
            <a:off x="8413776" y="127375"/>
            <a:ext cx="579000" cy="579000"/>
          </a:xfrm>
          <a:prstGeom prst="rect">
            <a:avLst/>
          </a:prstGeom>
          <a:noFill/>
          <a:ln>
            <a:noFill/>
          </a:ln>
        </p:spPr>
      </p:pic>
      <p:sp>
        <p:nvSpPr>
          <p:cNvPr id="18" name="Google Shape;18;p3"/>
          <p:cNvSpPr/>
          <p:nvPr/>
        </p:nvSpPr>
        <p:spPr>
          <a:xfrm>
            <a:off x="-30325" y="127375"/>
            <a:ext cx="8385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5" name="Shape 95"/>
        <p:cNvGrpSpPr/>
        <p:nvPr/>
      </p:nvGrpSpPr>
      <p:grpSpPr>
        <a:xfrm>
          <a:off x="0" y="0"/>
          <a:ext cx="0" cy="0"/>
          <a:chOff x="0" y="0"/>
          <a:chExt cx="0" cy="0"/>
        </a:xfrm>
      </p:grpSpPr>
      <p:sp>
        <p:nvSpPr>
          <p:cNvPr id="96" name="Google Shape;96;p24"/>
          <p:cNvSpPr txBox="1"/>
          <p:nvPr>
            <p:ph type="ctrTitle"/>
          </p:nvPr>
        </p:nvSpPr>
        <p:spPr>
          <a:xfrm>
            <a:off x="764250" y="2189626"/>
            <a:ext cx="7693800" cy="5535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7" name="Google Shape;97;p24"/>
          <p:cNvSpPr txBox="1"/>
          <p:nvPr>
            <p:ph idx="1" type="subTitle"/>
          </p:nvPr>
        </p:nvSpPr>
        <p:spPr>
          <a:xfrm>
            <a:off x="685800" y="3028078"/>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98" name="Google Shape;98;p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9" name="Shape 99"/>
        <p:cNvGrpSpPr/>
        <p:nvPr/>
      </p:nvGrpSpPr>
      <p:grpSpPr>
        <a:xfrm>
          <a:off x="0" y="0"/>
          <a:ext cx="0" cy="0"/>
          <a:chOff x="0" y="0"/>
          <a:chExt cx="0" cy="0"/>
        </a:xfrm>
      </p:grpSpPr>
      <p:sp>
        <p:nvSpPr>
          <p:cNvPr id="100" name="Google Shape;100;p25"/>
          <p:cNvSpPr txBox="1"/>
          <p:nvPr>
            <p:ph type="title"/>
          </p:nvPr>
        </p:nvSpPr>
        <p:spPr>
          <a:xfrm>
            <a:off x="548675" y="38125"/>
            <a:ext cx="7784100" cy="706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1" name="Google Shape;101;p25"/>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2" name="Google Shape;102;p2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03" name="Google Shape;103;p25"/>
          <p:cNvPicPr preferRelativeResize="0"/>
          <p:nvPr/>
        </p:nvPicPr>
        <p:blipFill rotWithShape="1">
          <a:blip r:embed="rId2">
            <a:alphaModFix/>
          </a:blip>
          <a:srcRect b="0" l="0" r="0" t="0"/>
          <a:stretch/>
        </p:blipFill>
        <p:spPr>
          <a:xfrm>
            <a:off x="8413776" y="127375"/>
            <a:ext cx="579000" cy="579000"/>
          </a:xfrm>
          <a:prstGeom prst="rect">
            <a:avLst/>
          </a:prstGeom>
          <a:noFill/>
          <a:ln>
            <a:noFill/>
          </a:ln>
        </p:spPr>
      </p:pic>
      <p:sp>
        <p:nvSpPr>
          <p:cNvPr id="104" name="Google Shape;104;p25"/>
          <p:cNvSpPr/>
          <p:nvPr/>
        </p:nvSpPr>
        <p:spPr>
          <a:xfrm>
            <a:off x="-30325" y="127375"/>
            <a:ext cx="5790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26"/>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7" name="Google Shape;107;p26"/>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sz="2400"/>
            </a:lvl1pPr>
            <a:lvl2pPr indent="-342900" lvl="1" marL="914400" rtl="0">
              <a:spcBef>
                <a:spcPts val="0"/>
              </a:spcBef>
              <a:spcAft>
                <a:spcPts val="0"/>
              </a:spcAft>
              <a:buSzPts val="1800"/>
              <a:buChar char="○"/>
              <a:defRPr sz="18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8" name="Google Shape;108;p2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09" name="Google Shape;109;p26"/>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
        <p:nvSpPr>
          <p:cNvPr id="110" name="Google Shape;110;p26"/>
          <p:cNvSpPr txBox="1"/>
          <p:nvPr>
            <p:ph idx="2" type="body"/>
          </p:nvPr>
        </p:nvSpPr>
        <p:spPr>
          <a:xfrm>
            <a:off x="4637125" y="1200150"/>
            <a:ext cx="3994500" cy="372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sz="2400"/>
            </a:lvl1pPr>
            <a:lvl2pPr indent="-342900" lvl="1" marL="914400" rtl="0">
              <a:spcBef>
                <a:spcPts val="0"/>
              </a:spcBef>
              <a:spcAft>
                <a:spcPts val="0"/>
              </a:spcAft>
              <a:buSzPts val="1800"/>
              <a:buChar char="○"/>
              <a:defRPr sz="18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27"/>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3" name="Google Shape;113;p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14" name="Google Shape;114;p27"/>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5" name="Shape 115"/>
        <p:cNvGrpSpPr/>
        <p:nvPr/>
      </p:nvGrpSpPr>
      <p:grpSpPr>
        <a:xfrm>
          <a:off x="0" y="0"/>
          <a:ext cx="0" cy="0"/>
          <a:chOff x="0" y="0"/>
          <a:chExt cx="0" cy="0"/>
        </a:xfrm>
      </p:grpSpPr>
      <p:sp>
        <p:nvSpPr>
          <p:cNvPr id="116" name="Google Shape;116;p2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117" name="Google Shape;117;p2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18" name="Google Shape;118;p28"/>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9" name="Shape 119"/>
        <p:cNvGrpSpPr/>
        <p:nvPr/>
      </p:nvGrpSpPr>
      <p:grpSpPr>
        <a:xfrm>
          <a:off x="0" y="0"/>
          <a:ext cx="0" cy="0"/>
          <a:chOff x="0" y="0"/>
          <a:chExt cx="0" cy="0"/>
        </a:xfrm>
      </p:grpSpPr>
      <p:sp>
        <p:nvSpPr>
          <p:cNvPr id="120" name="Google Shape;120;p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0" y="3"/>
            <a:ext cx="8229600" cy="85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3" name="Google Shape;23;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24" name="Google Shape;24;p4"/>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5"/>
          <p:cNvSpPr txBox="1"/>
          <p:nvPr>
            <p:ph type="title"/>
          </p:nvPr>
        </p:nvSpPr>
        <p:spPr>
          <a:xfrm>
            <a:off x="0" y="3"/>
            <a:ext cx="8229600" cy="85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28" name="Google Shape;28;p5"/>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 name="Shape 29"/>
        <p:cNvGrpSpPr/>
        <p:nvPr/>
      </p:nvGrpSpPr>
      <p:grpSpPr>
        <a:xfrm>
          <a:off x="0" y="0"/>
          <a:ext cx="0" cy="0"/>
          <a:chOff x="0" y="0"/>
          <a:chExt cx="0" cy="0"/>
        </a:xfrm>
      </p:grpSpPr>
      <p:sp>
        <p:nvSpPr>
          <p:cNvPr id="30" name="Google Shape;30;p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31" name="Google Shape;31;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32" name="Google Shape;32;p6"/>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9" name="Shape 39"/>
        <p:cNvGrpSpPr/>
        <p:nvPr/>
      </p:nvGrpSpPr>
      <p:grpSpPr>
        <a:xfrm>
          <a:off x="0" y="0"/>
          <a:ext cx="0" cy="0"/>
          <a:chOff x="0" y="0"/>
          <a:chExt cx="0" cy="0"/>
        </a:xfrm>
      </p:grpSpPr>
      <p:sp>
        <p:nvSpPr>
          <p:cNvPr id="40" name="Google Shape;40;p9"/>
          <p:cNvSpPr txBox="1"/>
          <p:nvPr>
            <p:ph type="ctrTitle"/>
          </p:nvPr>
        </p:nvSpPr>
        <p:spPr>
          <a:xfrm>
            <a:off x="685800" y="1583342"/>
            <a:ext cx="7772400" cy="11598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1" name="Google Shape;41;p9"/>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42" name="Google Shape;42;p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 name="Shape 43"/>
        <p:cNvGrpSpPr/>
        <p:nvPr/>
      </p:nvGrpSpPr>
      <p:grpSpPr>
        <a:xfrm>
          <a:off x="0" y="0"/>
          <a:ext cx="0" cy="0"/>
          <a:chOff x="0" y="0"/>
          <a:chExt cx="0" cy="0"/>
        </a:xfrm>
      </p:grpSpPr>
      <p:sp>
        <p:nvSpPr>
          <p:cNvPr id="44" name="Google Shape;44;p10"/>
          <p:cNvSpPr txBox="1"/>
          <p:nvPr>
            <p:ph type="title"/>
          </p:nvPr>
        </p:nvSpPr>
        <p:spPr>
          <a:xfrm>
            <a:off x="76200" y="7620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5" name="Google Shape;45;p10"/>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Google Shape;46;p1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7" name="Shape 47"/>
        <p:cNvGrpSpPr/>
        <p:nvPr/>
      </p:nvGrpSpPr>
      <p:grpSpPr>
        <a:xfrm>
          <a:off x="0" y="0"/>
          <a:ext cx="0" cy="0"/>
          <a:chOff x="0" y="0"/>
          <a:chExt cx="0" cy="0"/>
        </a:xfrm>
      </p:grpSpPr>
      <p:sp>
        <p:nvSpPr>
          <p:cNvPr id="48" name="Google Shape;48;p11"/>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 name="Google Shape;49;p11"/>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0" name="Google Shape;50;p11"/>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1" name="Google Shape;51;p1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666666"/>
              </a:buClr>
              <a:buSzPts val="3600"/>
              <a:buNone/>
              <a:defRPr b="1" sz="3600">
                <a:solidFill>
                  <a:srgbClr val="666666"/>
                </a:solidFill>
              </a:defRPr>
            </a:lvl1pPr>
            <a:lvl2pPr lvl="1">
              <a:spcBef>
                <a:spcPts val="0"/>
              </a:spcBef>
              <a:spcAft>
                <a:spcPts val="0"/>
              </a:spcAft>
              <a:buClr>
                <a:srgbClr val="666666"/>
              </a:buClr>
              <a:buSzPts val="3600"/>
              <a:buNone/>
              <a:defRPr b="1" sz="3600">
                <a:solidFill>
                  <a:srgbClr val="666666"/>
                </a:solidFill>
              </a:defRPr>
            </a:lvl2pPr>
            <a:lvl3pPr lvl="2">
              <a:spcBef>
                <a:spcPts val="0"/>
              </a:spcBef>
              <a:spcAft>
                <a:spcPts val="0"/>
              </a:spcAft>
              <a:buClr>
                <a:srgbClr val="666666"/>
              </a:buClr>
              <a:buSzPts val="3600"/>
              <a:buNone/>
              <a:defRPr b="1" sz="3600">
                <a:solidFill>
                  <a:srgbClr val="666666"/>
                </a:solidFill>
              </a:defRPr>
            </a:lvl3pPr>
            <a:lvl4pPr lvl="3">
              <a:spcBef>
                <a:spcPts val="0"/>
              </a:spcBef>
              <a:spcAft>
                <a:spcPts val="0"/>
              </a:spcAft>
              <a:buClr>
                <a:srgbClr val="666666"/>
              </a:buClr>
              <a:buSzPts val="3600"/>
              <a:buNone/>
              <a:defRPr b="1" sz="3600">
                <a:solidFill>
                  <a:srgbClr val="666666"/>
                </a:solidFill>
              </a:defRPr>
            </a:lvl4pPr>
            <a:lvl5pPr lvl="4">
              <a:spcBef>
                <a:spcPts val="0"/>
              </a:spcBef>
              <a:spcAft>
                <a:spcPts val="0"/>
              </a:spcAft>
              <a:buClr>
                <a:srgbClr val="666666"/>
              </a:buClr>
              <a:buSzPts val="3600"/>
              <a:buNone/>
              <a:defRPr b="1" sz="3600">
                <a:solidFill>
                  <a:srgbClr val="666666"/>
                </a:solidFill>
              </a:defRPr>
            </a:lvl5pPr>
            <a:lvl6pPr lvl="5">
              <a:spcBef>
                <a:spcPts val="0"/>
              </a:spcBef>
              <a:spcAft>
                <a:spcPts val="0"/>
              </a:spcAft>
              <a:buClr>
                <a:srgbClr val="666666"/>
              </a:buClr>
              <a:buSzPts val="3600"/>
              <a:buNone/>
              <a:defRPr b="1" sz="3600">
                <a:solidFill>
                  <a:srgbClr val="666666"/>
                </a:solidFill>
              </a:defRPr>
            </a:lvl6pPr>
            <a:lvl7pPr lvl="6">
              <a:spcBef>
                <a:spcPts val="0"/>
              </a:spcBef>
              <a:spcAft>
                <a:spcPts val="0"/>
              </a:spcAft>
              <a:buClr>
                <a:srgbClr val="666666"/>
              </a:buClr>
              <a:buSzPts val="3600"/>
              <a:buNone/>
              <a:defRPr b="1" sz="3600">
                <a:solidFill>
                  <a:srgbClr val="666666"/>
                </a:solidFill>
              </a:defRPr>
            </a:lvl7pPr>
            <a:lvl8pPr lvl="7">
              <a:spcBef>
                <a:spcPts val="0"/>
              </a:spcBef>
              <a:spcAft>
                <a:spcPts val="0"/>
              </a:spcAft>
              <a:buClr>
                <a:srgbClr val="666666"/>
              </a:buClr>
              <a:buSzPts val="3600"/>
              <a:buNone/>
              <a:defRPr b="1" sz="3600">
                <a:solidFill>
                  <a:srgbClr val="666666"/>
                </a:solidFill>
              </a:defRPr>
            </a:lvl8pPr>
            <a:lvl9pPr lvl="8">
              <a:spcBef>
                <a:spcPts val="0"/>
              </a:spcBef>
              <a:spcAft>
                <a:spcPts val="0"/>
              </a:spcAft>
              <a:buClr>
                <a:srgbClr val="666666"/>
              </a:buClr>
              <a:buSzPts val="3600"/>
              <a:buNone/>
              <a:defRPr b="1" sz="3600">
                <a:solidFill>
                  <a:srgbClr val="666666"/>
                </a:solidFill>
              </a:defRPr>
            </a:lvl9pPr>
          </a:lstStyle>
          <a:p/>
        </p:txBody>
      </p:sp>
      <p:sp>
        <p:nvSpPr>
          <p:cNvPr id="7" name="Google Shape;7;p1"/>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666666"/>
              </a:buClr>
              <a:buSzPts val="3600"/>
              <a:buNone/>
              <a:defRPr b="1" sz="3600">
                <a:solidFill>
                  <a:srgbClr val="666666"/>
                </a:solidFill>
              </a:defRPr>
            </a:lvl1pPr>
            <a:lvl2pPr lvl="1" rtl="0">
              <a:spcBef>
                <a:spcPts val="0"/>
              </a:spcBef>
              <a:spcAft>
                <a:spcPts val="0"/>
              </a:spcAft>
              <a:buClr>
                <a:srgbClr val="666666"/>
              </a:buClr>
              <a:buSzPts val="3600"/>
              <a:buNone/>
              <a:defRPr b="1" sz="3600">
                <a:solidFill>
                  <a:srgbClr val="666666"/>
                </a:solidFill>
              </a:defRPr>
            </a:lvl2pPr>
            <a:lvl3pPr lvl="2" rtl="0">
              <a:spcBef>
                <a:spcPts val="0"/>
              </a:spcBef>
              <a:spcAft>
                <a:spcPts val="0"/>
              </a:spcAft>
              <a:buClr>
                <a:srgbClr val="666666"/>
              </a:buClr>
              <a:buSzPts val="3600"/>
              <a:buNone/>
              <a:defRPr b="1" sz="3600">
                <a:solidFill>
                  <a:srgbClr val="666666"/>
                </a:solidFill>
              </a:defRPr>
            </a:lvl3pPr>
            <a:lvl4pPr lvl="3" rtl="0">
              <a:spcBef>
                <a:spcPts val="0"/>
              </a:spcBef>
              <a:spcAft>
                <a:spcPts val="0"/>
              </a:spcAft>
              <a:buClr>
                <a:srgbClr val="666666"/>
              </a:buClr>
              <a:buSzPts val="3600"/>
              <a:buNone/>
              <a:defRPr b="1" sz="3600">
                <a:solidFill>
                  <a:srgbClr val="666666"/>
                </a:solidFill>
              </a:defRPr>
            </a:lvl4pPr>
            <a:lvl5pPr lvl="4" rtl="0">
              <a:spcBef>
                <a:spcPts val="0"/>
              </a:spcBef>
              <a:spcAft>
                <a:spcPts val="0"/>
              </a:spcAft>
              <a:buClr>
                <a:srgbClr val="666666"/>
              </a:buClr>
              <a:buSzPts val="3600"/>
              <a:buNone/>
              <a:defRPr b="1" sz="3600">
                <a:solidFill>
                  <a:srgbClr val="666666"/>
                </a:solidFill>
              </a:defRPr>
            </a:lvl5pPr>
            <a:lvl6pPr lvl="5" rtl="0">
              <a:spcBef>
                <a:spcPts val="0"/>
              </a:spcBef>
              <a:spcAft>
                <a:spcPts val="0"/>
              </a:spcAft>
              <a:buClr>
                <a:srgbClr val="666666"/>
              </a:buClr>
              <a:buSzPts val="3600"/>
              <a:buNone/>
              <a:defRPr b="1" sz="3600">
                <a:solidFill>
                  <a:srgbClr val="666666"/>
                </a:solidFill>
              </a:defRPr>
            </a:lvl6pPr>
            <a:lvl7pPr lvl="6" rtl="0">
              <a:spcBef>
                <a:spcPts val="0"/>
              </a:spcBef>
              <a:spcAft>
                <a:spcPts val="0"/>
              </a:spcAft>
              <a:buClr>
                <a:srgbClr val="666666"/>
              </a:buClr>
              <a:buSzPts val="3600"/>
              <a:buNone/>
              <a:defRPr b="1" sz="3600">
                <a:solidFill>
                  <a:srgbClr val="666666"/>
                </a:solidFill>
              </a:defRPr>
            </a:lvl7pPr>
            <a:lvl8pPr lvl="7" rtl="0">
              <a:spcBef>
                <a:spcPts val="0"/>
              </a:spcBef>
              <a:spcAft>
                <a:spcPts val="0"/>
              </a:spcAft>
              <a:buClr>
                <a:srgbClr val="666666"/>
              </a:buClr>
              <a:buSzPts val="3600"/>
              <a:buNone/>
              <a:defRPr b="1" sz="3600">
                <a:solidFill>
                  <a:srgbClr val="666666"/>
                </a:solidFill>
              </a:defRPr>
            </a:lvl8pPr>
            <a:lvl9pPr lvl="8" rtl="0">
              <a:spcBef>
                <a:spcPts val="0"/>
              </a:spcBef>
              <a:spcAft>
                <a:spcPts val="0"/>
              </a:spcAft>
              <a:buClr>
                <a:srgbClr val="666666"/>
              </a:buClr>
              <a:buSzPts val="3600"/>
              <a:buNone/>
              <a:defRPr b="1" sz="3600">
                <a:solidFill>
                  <a:srgbClr val="666666"/>
                </a:solidFill>
              </a:defRPr>
            </a:lvl9pPr>
          </a:lstStyle>
          <a:p/>
        </p:txBody>
      </p:sp>
      <p:sp>
        <p:nvSpPr>
          <p:cNvPr id="37" name="Google Shape;37;p8"/>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8" name="Google Shape;38;p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68" name="Google Shape;68;p1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69" name="Google Shape;69;p1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91" name="Shape 91"/>
        <p:cNvGrpSpPr/>
        <p:nvPr/>
      </p:nvGrpSpPr>
      <p:grpSpPr>
        <a:xfrm>
          <a:off x="0" y="0"/>
          <a:ext cx="0" cy="0"/>
          <a:chOff x="0" y="0"/>
          <a:chExt cx="0" cy="0"/>
        </a:xfrm>
      </p:grpSpPr>
      <p:sp>
        <p:nvSpPr>
          <p:cNvPr id="92" name="Google Shape;92;p23"/>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666666"/>
              </a:buClr>
              <a:buSzPts val="3600"/>
              <a:buNone/>
              <a:defRPr b="1" sz="3600">
                <a:solidFill>
                  <a:srgbClr val="666666"/>
                </a:solidFill>
              </a:defRPr>
            </a:lvl1pPr>
            <a:lvl2pPr lvl="1" rtl="0">
              <a:spcBef>
                <a:spcPts val="0"/>
              </a:spcBef>
              <a:spcAft>
                <a:spcPts val="0"/>
              </a:spcAft>
              <a:buClr>
                <a:srgbClr val="666666"/>
              </a:buClr>
              <a:buSzPts val="3600"/>
              <a:buNone/>
              <a:defRPr b="1" sz="3600">
                <a:solidFill>
                  <a:srgbClr val="666666"/>
                </a:solidFill>
              </a:defRPr>
            </a:lvl2pPr>
            <a:lvl3pPr lvl="2" rtl="0">
              <a:spcBef>
                <a:spcPts val="0"/>
              </a:spcBef>
              <a:spcAft>
                <a:spcPts val="0"/>
              </a:spcAft>
              <a:buClr>
                <a:srgbClr val="666666"/>
              </a:buClr>
              <a:buSzPts val="3600"/>
              <a:buNone/>
              <a:defRPr b="1" sz="3600">
                <a:solidFill>
                  <a:srgbClr val="666666"/>
                </a:solidFill>
              </a:defRPr>
            </a:lvl3pPr>
            <a:lvl4pPr lvl="3" rtl="0">
              <a:spcBef>
                <a:spcPts val="0"/>
              </a:spcBef>
              <a:spcAft>
                <a:spcPts val="0"/>
              </a:spcAft>
              <a:buClr>
                <a:srgbClr val="666666"/>
              </a:buClr>
              <a:buSzPts val="3600"/>
              <a:buNone/>
              <a:defRPr b="1" sz="3600">
                <a:solidFill>
                  <a:srgbClr val="666666"/>
                </a:solidFill>
              </a:defRPr>
            </a:lvl4pPr>
            <a:lvl5pPr lvl="4" rtl="0">
              <a:spcBef>
                <a:spcPts val="0"/>
              </a:spcBef>
              <a:spcAft>
                <a:spcPts val="0"/>
              </a:spcAft>
              <a:buClr>
                <a:srgbClr val="666666"/>
              </a:buClr>
              <a:buSzPts val="3600"/>
              <a:buNone/>
              <a:defRPr b="1" sz="3600">
                <a:solidFill>
                  <a:srgbClr val="666666"/>
                </a:solidFill>
              </a:defRPr>
            </a:lvl5pPr>
            <a:lvl6pPr lvl="5" rtl="0">
              <a:spcBef>
                <a:spcPts val="0"/>
              </a:spcBef>
              <a:spcAft>
                <a:spcPts val="0"/>
              </a:spcAft>
              <a:buClr>
                <a:srgbClr val="666666"/>
              </a:buClr>
              <a:buSzPts val="3600"/>
              <a:buNone/>
              <a:defRPr b="1" sz="3600">
                <a:solidFill>
                  <a:srgbClr val="666666"/>
                </a:solidFill>
              </a:defRPr>
            </a:lvl6pPr>
            <a:lvl7pPr lvl="6" rtl="0">
              <a:spcBef>
                <a:spcPts val="0"/>
              </a:spcBef>
              <a:spcAft>
                <a:spcPts val="0"/>
              </a:spcAft>
              <a:buClr>
                <a:srgbClr val="666666"/>
              </a:buClr>
              <a:buSzPts val="3600"/>
              <a:buNone/>
              <a:defRPr b="1" sz="3600">
                <a:solidFill>
                  <a:srgbClr val="666666"/>
                </a:solidFill>
              </a:defRPr>
            </a:lvl7pPr>
            <a:lvl8pPr lvl="7" rtl="0">
              <a:spcBef>
                <a:spcPts val="0"/>
              </a:spcBef>
              <a:spcAft>
                <a:spcPts val="0"/>
              </a:spcAft>
              <a:buClr>
                <a:srgbClr val="666666"/>
              </a:buClr>
              <a:buSzPts val="3600"/>
              <a:buNone/>
              <a:defRPr b="1" sz="3600">
                <a:solidFill>
                  <a:srgbClr val="666666"/>
                </a:solidFill>
              </a:defRPr>
            </a:lvl8pPr>
            <a:lvl9pPr lvl="8" rtl="0">
              <a:spcBef>
                <a:spcPts val="0"/>
              </a:spcBef>
              <a:spcAft>
                <a:spcPts val="0"/>
              </a:spcAft>
              <a:buClr>
                <a:srgbClr val="666666"/>
              </a:buClr>
              <a:buSzPts val="3600"/>
              <a:buNone/>
              <a:defRPr b="1" sz="3600">
                <a:solidFill>
                  <a:srgbClr val="666666"/>
                </a:solidFill>
              </a:defRPr>
            </a:lvl9pPr>
          </a:lstStyle>
          <a:p/>
        </p:txBody>
      </p:sp>
      <p:sp>
        <p:nvSpPr>
          <p:cNvPr id="93" name="Google Shape;93;p23"/>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94" name="Google Shape;94;p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linkedin.com/in/adamjmartin/" TargetMode="Externa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3.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2.png"/><Relationship Id="rId11" Type="http://schemas.openxmlformats.org/officeDocument/2006/relationships/image" Target="../media/image29.png"/><Relationship Id="rId10" Type="http://schemas.openxmlformats.org/officeDocument/2006/relationships/image" Target="../media/image27.png"/><Relationship Id="rId9" Type="http://schemas.openxmlformats.org/officeDocument/2006/relationships/image" Target="../media/image26.png"/><Relationship Id="rId5" Type="http://schemas.openxmlformats.org/officeDocument/2006/relationships/image" Target="../media/image37.png"/><Relationship Id="rId6" Type="http://schemas.openxmlformats.org/officeDocument/2006/relationships/hyperlink" Target="https://data.raleighnc.gov/view/4f62-8pan" TargetMode="External"/><Relationship Id="rId7" Type="http://schemas.openxmlformats.org/officeDocument/2006/relationships/image" Target="../media/image32.png"/><Relationship Id="rId8"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8.png"/><Relationship Id="rId11" Type="http://schemas.openxmlformats.org/officeDocument/2006/relationships/image" Target="../media/image34.png"/><Relationship Id="rId10" Type="http://schemas.openxmlformats.org/officeDocument/2006/relationships/image" Target="../media/image31.png"/><Relationship Id="rId9" Type="http://schemas.openxmlformats.org/officeDocument/2006/relationships/image" Target="../media/image33.png"/><Relationship Id="rId5" Type="http://schemas.openxmlformats.org/officeDocument/2006/relationships/hyperlink" Target="https://data.raleighnc.gov/view/4f62-8pan" TargetMode="External"/><Relationship Id="rId6" Type="http://schemas.openxmlformats.org/officeDocument/2006/relationships/image" Target="../media/image32.png"/><Relationship Id="rId7" Type="http://schemas.openxmlformats.org/officeDocument/2006/relationships/image" Target="../media/image17.png"/><Relationship Id="rId8"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ata.raleighnc.gov/view/4f62-8pan"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hyperlink" Target="http://openmaps.raleighnc.gov/budgetvisualization/" TargetMode="External"/><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hyperlink" Target="https://medium.com/@OpenRaleigh/your-city-s-budget-visualized-4ced79c84c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s://docs.google.com/presentation/d/15SB4sX5Vx33QZTw9UUPGErpJGe78kZPnbJh5rjrcbcA/edit?usp=drive_web" TargetMode="External"/><Relationship Id="rId4" Type="http://schemas.openxmlformats.org/officeDocument/2006/relationships/hyperlink" Target="https://docs.google.com/document/d/1h_whowYO5vyz33_4gBjxbH1tO2SHVkW9zOFTRv9sAKo/edit?usp=drive_we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cdb.io/1LhkYUJ" TargetMode="External"/><Relationship Id="rId4" Type="http://schemas.openxmlformats.org/officeDocument/2006/relationships/image" Target="../media/image52.jp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8.png"/><Relationship Id="rId8" Type="http://schemas.openxmlformats.org/officeDocument/2006/relationships/hyperlink" Target="http://cdb.io/1LhkYUJ"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http://cdb.io/1LhjQ3I" TargetMode="External"/><Relationship Id="rId4" Type="http://schemas.openxmlformats.org/officeDocument/2006/relationships/hyperlink" Target="http://cdb.io/1LhkYUJ" TargetMode="External"/><Relationship Id="rId5" Type="http://schemas.openxmlformats.org/officeDocument/2006/relationships/image" Target="../media/image51.png"/><Relationship Id="rId6" Type="http://schemas.openxmlformats.org/officeDocument/2006/relationships/hyperlink" Target="http://cdb.io/1LhjQ3I" TargetMode="External"/><Relationship Id="rId7" Type="http://schemas.openxmlformats.org/officeDocument/2006/relationships/image" Target="../media/image47.png"/><Relationship Id="rId8" Type="http://schemas.openxmlformats.org/officeDocument/2006/relationships/hyperlink" Target="http://cdb.io/1LhkYUJ"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hyperlink" Target="http://louiestat.louisvilleky.gov/node/1/date/2015-10-13?order=name&amp;sort=asc" TargetMode="External"/><Relationship Id="rId4" Type="http://schemas.openxmlformats.org/officeDocument/2006/relationships/hyperlink" Target="http://louiestat.louisvilleky.gov/node/1/date/2015-10-13?order=name&amp;sort=asc" TargetMode="External"/><Relationship Id="rId5" Type="http://schemas.openxmlformats.org/officeDocument/2006/relationships/hyperlink" Target="https://data.raleighnc.gov/Fiscal-Year-2016/FY12-FY16-City-Of-Raleigh-Adopted-Expense-Budgets/aqbh-j5jj" TargetMode="External"/><Relationship Id="rId6"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www.gbig.org/search/advanced?search%5Bafter_date%5D=&amp;search%5Bbbox%5D=&amp;search%5Bbefore_date%5D=&amp;search%5Bexpand_filters%5D=false&amp;search%5Bflat_rating_program_ids%5D=Certification%2F%2F1&amp;search%5Blatitude%5D=&amp;search%5Blongitude%5D=&amp;search%5Bmax_points_achieved%5D=&amp;search%5Bmin_points_achieved%5D=&amp;search%5Bplace_ids%5D=replaced%2C4022&amp;search%5Bradius_from_location%5D=1&amp;search%5Bradius_from_me%5D=1&amp;search%5Bresults_center%5D=&amp;search%5Bsearch_type%5D=Projects&amp;search%5Btext%5D=&amp;search%5Btext_search_mode%5D=al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www.gbig.org/search/advanced?search%5Bafter_date%5D=&amp;search%5Bbbox%5D=&amp;search%5Bbefore_date%5D=&amp;search%5Bexpand_filters%5D=false&amp;search%5Bflat_rating_program_ids%5D=Certification%2F%2F1&amp;search%5Blatitude%5D=&amp;search%5Blongitude%5D=&amp;search%5Bmax_points_achieved%5D=&amp;search%5Bmin_points_achieved%5D=&amp;search%5Bplace_ids%5D=replaced%2C4022&amp;search%5Bradius_from_location%5D=1&amp;search%5Bradius_from_me%5D=1&amp;search%5Bresults_center%5D=&amp;search%5Bsearch_type%5D=Projects&amp;search%5Btext%5D=&amp;search%5Btext_search_mode%5D=al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docs.google.com/document/d/1mCOAw-PGg7HPV-CpPj8CmyGDnfj23_L1Z13zfzagLbc/edit?usp=drive_we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louiestat.louisvilleky.gov/node/1/date/2015-10-13?order=name&amp;sort=asc" TargetMode="External"/><Relationship Id="rId4" Type="http://schemas.openxmlformats.org/officeDocument/2006/relationships/hyperlink" Target="http://louiestat.louisvilleky.gov/node/1/date/2015-10-13?order=name&amp;sort=asc" TargetMode="External"/><Relationship Id="rId5" Type="http://schemas.openxmlformats.org/officeDocument/2006/relationships/hyperlink" Target="https://data.raleighnc.gov/Fiscal-Year-2016/FY12-FY16-City-Of-Raleigh-Adopted-Expense-Budgets/aqbh-j5jj" TargetMode="External"/><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32"/>
          <p:cNvSpPr txBox="1"/>
          <p:nvPr/>
        </p:nvSpPr>
        <p:spPr>
          <a:xfrm>
            <a:off x="2415300" y="4109335"/>
            <a:ext cx="4313400" cy="36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u="sng">
                <a:solidFill>
                  <a:srgbClr val="1155CC"/>
                </a:solidFill>
                <a:hlinkClick r:id="rId3"/>
              </a:rPr>
              <a:t>Adam J. Martin</a:t>
            </a:r>
            <a:r>
              <a:rPr i="1" lang="en" sz="1200"/>
              <a:t>, Open Raleigh Manager</a:t>
            </a:r>
            <a:endParaRPr i="1" sz="1200"/>
          </a:p>
          <a:p>
            <a:pPr indent="0" lvl="0" marL="0" rtl="0" algn="ctr">
              <a:spcBef>
                <a:spcPts val="1000"/>
              </a:spcBef>
              <a:spcAft>
                <a:spcPts val="1000"/>
              </a:spcAft>
              <a:buNone/>
            </a:pPr>
            <a:r>
              <a:rPr i="1" lang="en" sz="1200"/>
              <a:t>@OpenRaleigh</a:t>
            </a:r>
            <a:endParaRPr i="1" sz="1200"/>
          </a:p>
        </p:txBody>
      </p:sp>
      <p:sp>
        <p:nvSpPr>
          <p:cNvPr id="128" name="Google Shape;128;p32"/>
          <p:cNvSpPr txBox="1"/>
          <p:nvPr>
            <p:ph type="ctrTitle"/>
          </p:nvPr>
        </p:nvSpPr>
        <p:spPr>
          <a:xfrm>
            <a:off x="406675" y="2135325"/>
            <a:ext cx="84093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Departmental </a:t>
            </a:r>
            <a:br>
              <a:rPr lang="en"/>
            </a:br>
            <a:r>
              <a:rPr lang="en"/>
              <a:t>Workshops &amp; Engagement</a:t>
            </a:r>
            <a:endParaRPr/>
          </a:p>
        </p:txBody>
      </p:sp>
      <p:pic>
        <p:nvPicPr>
          <p:cNvPr descr="OpenRaleighlogo.png" id="129" name="Google Shape;129;p32"/>
          <p:cNvPicPr preferRelativeResize="0"/>
          <p:nvPr/>
        </p:nvPicPr>
        <p:blipFill>
          <a:blip r:embed="rId4">
            <a:alphaModFix/>
          </a:blip>
          <a:stretch>
            <a:fillRect/>
          </a:stretch>
        </p:blipFill>
        <p:spPr>
          <a:xfrm>
            <a:off x="1965200" y="650175"/>
            <a:ext cx="5662399" cy="139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1"/>
          <p:cNvSpPr txBox="1"/>
          <p:nvPr/>
        </p:nvSpPr>
        <p:spPr>
          <a:xfrm>
            <a:off x="135500" y="854125"/>
            <a:ext cx="8606100" cy="36387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Char char="●"/>
            </a:pPr>
            <a:r>
              <a:rPr b="1" lang="en" sz="3000">
                <a:solidFill>
                  <a:schemeClr val="dk1"/>
                </a:solidFill>
              </a:rPr>
              <a:t>~30</a:t>
            </a:r>
            <a:r>
              <a:rPr lang="en" sz="3000">
                <a:solidFill>
                  <a:schemeClr val="dk1"/>
                </a:solidFill>
              </a:rPr>
              <a:t> </a:t>
            </a:r>
            <a:r>
              <a:rPr lang="en" sz="2400">
                <a:solidFill>
                  <a:schemeClr val="dk1"/>
                </a:solidFill>
              </a:rPr>
              <a:t>million rows of data consumed </a:t>
            </a:r>
            <a:br>
              <a:rPr lang="en" sz="2400">
                <a:solidFill>
                  <a:schemeClr val="dk1"/>
                </a:solidFill>
              </a:rPr>
            </a:br>
            <a:r>
              <a:rPr b="1" lang="en" sz="2400">
                <a:solidFill>
                  <a:schemeClr val="dk1"/>
                </a:solidFill>
              </a:rPr>
              <a:t>per month </a:t>
            </a:r>
            <a:r>
              <a:rPr lang="en" sz="2400">
                <a:solidFill>
                  <a:schemeClr val="dk1"/>
                </a:solidFill>
              </a:rPr>
              <a:t>by web and mobile applications** </a:t>
            </a:r>
            <a:endParaRPr sz="2400">
              <a:solidFill>
                <a:schemeClr val="dk1"/>
              </a:solidFill>
            </a:endParaRPr>
          </a:p>
          <a:p>
            <a:pPr indent="-342900" lvl="0" marL="457200" rtl="0" algn="l">
              <a:spcBef>
                <a:spcPts val="0"/>
              </a:spcBef>
              <a:spcAft>
                <a:spcPts val="0"/>
              </a:spcAft>
              <a:buClr>
                <a:schemeClr val="dk1"/>
              </a:buClr>
              <a:buSzPts val="1800"/>
              <a:buChar char="●"/>
            </a:pPr>
            <a:r>
              <a:rPr b="1" lang="en" sz="3000">
                <a:solidFill>
                  <a:schemeClr val="dk1"/>
                </a:solidFill>
              </a:rPr>
              <a:t>83 </a:t>
            </a:r>
            <a:r>
              <a:rPr lang="en" sz="2400">
                <a:solidFill>
                  <a:schemeClr val="dk1"/>
                </a:solidFill>
              </a:rPr>
              <a:t>datasets downloaded 400+ times</a:t>
            </a:r>
            <a:endParaRPr b="1" sz="3000"/>
          </a:p>
          <a:p>
            <a:pPr indent="-342900" lvl="0" marL="457200" rtl="0" algn="l">
              <a:spcBef>
                <a:spcPts val="0"/>
              </a:spcBef>
              <a:spcAft>
                <a:spcPts val="0"/>
              </a:spcAft>
              <a:buSzPts val="1800"/>
              <a:buChar char="●"/>
            </a:pPr>
            <a:r>
              <a:rPr b="1" lang="en" sz="3000"/>
              <a:t>900+</a:t>
            </a:r>
            <a:r>
              <a:rPr lang="en" sz="3000"/>
              <a:t> </a:t>
            </a:r>
            <a:r>
              <a:rPr lang="en" sz="2400"/>
              <a:t>Custom Views created*</a:t>
            </a:r>
            <a:endParaRPr sz="2400"/>
          </a:p>
          <a:p>
            <a:pPr indent="-342900" lvl="0" marL="457200" rtl="0" algn="l">
              <a:spcBef>
                <a:spcPts val="0"/>
              </a:spcBef>
              <a:spcAft>
                <a:spcPts val="0"/>
              </a:spcAft>
              <a:buSzPts val="1800"/>
              <a:buChar char="●"/>
            </a:pPr>
            <a:r>
              <a:rPr b="1" lang="en" sz="3000">
                <a:solidFill>
                  <a:srgbClr val="000000"/>
                </a:solidFill>
              </a:rPr>
              <a:t>1.5</a:t>
            </a:r>
            <a:r>
              <a:rPr lang="en" sz="3000">
                <a:solidFill>
                  <a:srgbClr val="000000"/>
                </a:solidFill>
              </a:rPr>
              <a:t> </a:t>
            </a:r>
            <a:r>
              <a:rPr lang="en" sz="2400">
                <a:solidFill>
                  <a:srgbClr val="000000"/>
                </a:solidFill>
              </a:rPr>
              <a:t>million page views</a:t>
            </a:r>
            <a:r>
              <a:rPr lang="en" sz="2400">
                <a:solidFill>
                  <a:schemeClr val="dk1"/>
                </a:solidFill>
              </a:rPr>
              <a:t>*</a:t>
            </a:r>
            <a:endParaRPr sz="1600"/>
          </a:p>
          <a:p>
            <a:pPr indent="-342900" lvl="0" marL="457200" rtl="0" algn="l">
              <a:spcBef>
                <a:spcPts val="0"/>
              </a:spcBef>
              <a:spcAft>
                <a:spcPts val="0"/>
              </a:spcAft>
              <a:buSzPts val="1800"/>
              <a:buChar char="●"/>
            </a:pPr>
            <a:r>
              <a:rPr b="1" lang="en" sz="3000"/>
              <a:t>10,000</a:t>
            </a:r>
            <a:r>
              <a:rPr b="1" lang="en" sz="2400"/>
              <a:t> </a:t>
            </a:r>
            <a:r>
              <a:rPr lang="en" sz="2400"/>
              <a:t>page views per month**</a:t>
            </a:r>
            <a:endParaRPr sz="2400"/>
          </a:p>
          <a:p>
            <a:pPr indent="-342900" lvl="0" marL="457200" rtl="0" algn="l">
              <a:spcBef>
                <a:spcPts val="0"/>
              </a:spcBef>
              <a:spcAft>
                <a:spcPts val="0"/>
              </a:spcAft>
              <a:buClr>
                <a:schemeClr val="dk1"/>
              </a:buClr>
              <a:buSzPts val="1800"/>
              <a:buChar char="●"/>
            </a:pPr>
            <a:r>
              <a:rPr b="1" lang="en" sz="3000">
                <a:solidFill>
                  <a:schemeClr val="dk1"/>
                </a:solidFill>
              </a:rPr>
              <a:t>App Companies: </a:t>
            </a:r>
            <a:r>
              <a:rPr lang="en" sz="2400">
                <a:solidFill>
                  <a:schemeClr val="dk1"/>
                </a:solidFill>
              </a:rPr>
              <a:t>Waze, </a:t>
            </a:r>
            <a:br>
              <a:rPr lang="en" sz="2400">
                <a:solidFill>
                  <a:schemeClr val="dk1"/>
                </a:solidFill>
              </a:rPr>
            </a:br>
            <a:r>
              <a:rPr lang="en" sz="2400">
                <a:solidFill>
                  <a:schemeClr val="dk1"/>
                </a:solidFill>
              </a:rPr>
              <a:t>Google Maps, local (RGreenway, DRA)</a:t>
            </a:r>
            <a:endParaRPr sz="2400"/>
          </a:p>
        </p:txBody>
      </p:sp>
      <p:sp>
        <p:nvSpPr>
          <p:cNvPr id="206" name="Google Shape;206;p41"/>
          <p:cNvSpPr txBox="1"/>
          <p:nvPr>
            <p:ph type="title"/>
          </p:nvPr>
        </p:nvSpPr>
        <p:spPr>
          <a:xfrm>
            <a:off x="511925" y="86853"/>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Want the Data</a:t>
            </a:r>
            <a:endParaRPr/>
          </a:p>
        </p:txBody>
      </p:sp>
      <p:sp>
        <p:nvSpPr>
          <p:cNvPr id="207" name="Google Shape;207;p41"/>
          <p:cNvSpPr txBox="1"/>
          <p:nvPr/>
        </p:nvSpPr>
        <p:spPr>
          <a:xfrm>
            <a:off x="22900" y="4640975"/>
            <a:ext cx="89556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Since March 2013        ** 6 month trailing avg</a:t>
            </a:r>
            <a:endParaRPr sz="1200"/>
          </a:p>
          <a:p>
            <a:pPr indent="0" lvl="0" marL="0" rtl="0" algn="l">
              <a:spcBef>
                <a:spcPts val="0"/>
              </a:spcBef>
              <a:spcAft>
                <a:spcPts val="0"/>
              </a:spcAft>
              <a:buNone/>
            </a:pPr>
            <a:r>
              <a:rPr lang="en" sz="1200"/>
              <a:t>^  Updated 15 July 2015, across https://Data.RaleighNc.gov   + http://data.ral.opendata.arcgis.com/</a:t>
            </a:r>
            <a:endParaRPr sz="1200"/>
          </a:p>
        </p:txBody>
      </p:sp>
      <p:sp>
        <p:nvSpPr>
          <p:cNvPr id="208" name="Google Shape;208;p41"/>
          <p:cNvSpPr txBox="1"/>
          <p:nvPr>
            <p:ph type="title"/>
          </p:nvPr>
        </p:nvSpPr>
        <p:spPr>
          <a:xfrm>
            <a:off x="5973375" y="2100900"/>
            <a:ext cx="2974800" cy="18603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434343"/>
                </a:solidFill>
              </a:rPr>
              <a:t>Who are your data customers?</a:t>
            </a:r>
            <a:endParaRPr i="1">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2"/>
          <p:cNvSpPr txBox="1"/>
          <p:nvPr/>
        </p:nvSpPr>
        <p:spPr>
          <a:xfrm>
            <a:off x="782700" y="51900"/>
            <a:ext cx="8093400" cy="76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757070"/>
                </a:solidFill>
                <a:latin typeface="Calibri"/>
                <a:ea typeface="Calibri"/>
                <a:cs typeface="Calibri"/>
                <a:sym typeface="Calibri"/>
              </a:rPr>
              <a:t>Outcomes of Data Ubiquity</a:t>
            </a:r>
            <a:endParaRPr sz="3600"/>
          </a:p>
        </p:txBody>
      </p:sp>
      <p:pic>
        <p:nvPicPr>
          <p:cNvPr id="214" name="Google Shape;214;p42"/>
          <p:cNvPicPr preferRelativeResize="0"/>
          <p:nvPr/>
        </p:nvPicPr>
        <p:blipFill>
          <a:blip r:embed="rId3">
            <a:alphaModFix/>
          </a:blip>
          <a:stretch>
            <a:fillRect/>
          </a:stretch>
        </p:blipFill>
        <p:spPr>
          <a:xfrm>
            <a:off x="3708725" y="820507"/>
            <a:ext cx="1399028" cy="1399003"/>
          </a:xfrm>
          <a:prstGeom prst="rect">
            <a:avLst/>
          </a:prstGeom>
          <a:noFill/>
          <a:ln>
            <a:noFill/>
          </a:ln>
        </p:spPr>
      </p:pic>
      <p:pic>
        <p:nvPicPr>
          <p:cNvPr id="215" name="Google Shape;215;p42"/>
          <p:cNvPicPr preferRelativeResize="0"/>
          <p:nvPr/>
        </p:nvPicPr>
        <p:blipFill>
          <a:blip r:embed="rId4">
            <a:alphaModFix/>
          </a:blip>
          <a:stretch>
            <a:fillRect/>
          </a:stretch>
        </p:blipFill>
        <p:spPr>
          <a:xfrm>
            <a:off x="1828801" y="1938442"/>
            <a:ext cx="1399028" cy="1399028"/>
          </a:xfrm>
          <a:prstGeom prst="rect">
            <a:avLst/>
          </a:prstGeom>
          <a:noFill/>
          <a:ln>
            <a:noFill/>
          </a:ln>
        </p:spPr>
      </p:pic>
      <p:pic>
        <p:nvPicPr>
          <p:cNvPr id="216" name="Google Shape;216;p42"/>
          <p:cNvPicPr preferRelativeResize="0"/>
          <p:nvPr/>
        </p:nvPicPr>
        <p:blipFill>
          <a:blip r:embed="rId5">
            <a:alphaModFix/>
          </a:blip>
          <a:stretch>
            <a:fillRect/>
          </a:stretch>
        </p:blipFill>
        <p:spPr>
          <a:xfrm>
            <a:off x="3708725" y="2953126"/>
            <a:ext cx="1399028" cy="1399002"/>
          </a:xfrm>
          <a:prstGeom prst="rect">
            <a:avLst/>
          </a:prstGeom>
          <a:noFill/>
          <a:ln>
            <a:noFill/>
          </a:ln>
        </p:spPr>
      </p:pic>
      <p:pic>
        <p:nvPicPr>
          <p:cNvPr id="217" name="Google Shape;217;p42"/>
          <p:cNvPicPr preferRelativeResize="0"/>
          <p:nvPr/>
        </p:nvPicPr>
        <p:blipFill>
          <a:blip r:embed="rId6">
            <a:alphaModFix/>
          </a:blip>
          <a:stretch>
            <a:fillRect/>
          </a:stretch>
        </p:blipFill>
        <p:spPr>
          <a:xfrm>
            <a:off x="5880750" y="1938442"/>
            <a:ext cx="1399028" cy="1399028"/>
          </a:xfrm>
          <a:prstGeom prst="rect">
            <a:avLst/>
          </a:prstGeom>
          <a:noFill/>
          <a:ln>
            <a:noFill/>
          </a:ln>
        </p:spPr>
      </p:pic>
      <p:sp>
        <p:nvSpPr>
          <p:cNvPr id="218" name="Google Shape;218;p42"/>
          <p:cNvSpPr txBox="1"/>
          <p:nvPr/>
        </p:nvSpPr>
        <p:spPr>
          <a:xfrm>
            <a:off x="3478025" y="4142973"/>
            <a:ext cx="2034300" cy="31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New Business Models</a:t>
            </a:r>
            <a:endParaRPr b="1" sz="2400">
              <a:solidFill>
                <a:srgbClr val="000000"/>
              </a:solidFill>
              <a:latin typeface="Calibri"/>
              <a:ea typeface="Calibri"/>
              <a:cs typeface="Calibri"/>
              <a:sym typeface="Calibri"/>
            </a:endParaRPr>
          </a:p>
        </p:txBody>
      </p:sp>
      <p:sp>
        <p:nvSpPr>
          <p:cNvPr id="219" name="Google Shape;219;p42"/>
          <p:cNvSpPr txBox="1"/>
          <p:nvPr/>
        </p:nvSpPr>
        <p:spPr>
          <a:xfrm>
            <a:off x="5588633" y="3160296"/>
            <a:ext cx="2380200" cy="31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Efficient City </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Services</a:t>
            </a:r>
            <a:endParaRPr sz="2400">
              <a:latin typeface="Calibri"/>
              <a:ea typeface="Calibri"/>
              <a:cs typeface="Calibri"/>
              <a:sym typeface="Calibri"/>
            </a:endParaRPr>
          </a:p>
        </p:txBody>
      </p:sp>
      <p:sp>
        <p:nvSpPr>
          <p:cNvPr id="220" name="Google Shape;220;p42"/>
          <p:cNvSpPr txBox="1"/>
          <p:nvPr/>
        </p:nvSpPr>
        <p:spPr>
          <a:xfrm>
            <a:off x="4923027" y="857842"/>
            <a:ext cx="1730400" cy="32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Better Decisions</a:t>
            </a:r>
            <a:endParaRPr sz="2400">
              <a:latin typeface="Calibri"/>
              <a:ea typeface="Calibri"/>
              <a:cs typeface="Calibri"/>
              <a:sym typeface="Calibri"/>
            </a:endParaRPr>
          </a:p>
        </p:txBody>
      </p:sp>
      <p:sp>
        <p:nvSpPr>
          <p:cNvPr id="221" name="Google Shape;221;p42"/>
          <p:cNvSpPr txBox="1"/>
          <p:nvPr/>
        </p:nvSpPr>
        <p:spPr>
          <a:xfrm>
            <a:off x="1585925" y="3160305"/>
            <a:ext cx="1892100" cy="56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Increased Quality</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 of Life</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2400">
              <a:solidFill>
                <a:srgbClr val="000000"/>
              </a:solidFill>
              <a:latin typeface="Calibri"/>
              <a:ea typeface="Calibri"/>
              <a:cs typeface="Calibri"/>
              <a:sym typeface="Calibri"/>
            </a:endParaRPr>
          </a:p>
        </p:txBody>
      </p:sp>
      <p:sp>
        <p:nvSpPr>
          <p:cNvPr id="222" name="Google Shape;222;p42"/>
          <p:cNvSpPr/>
          <p:nvPr/>
        </p:nvSpPr>
        <p:spPr>
          <a:xfrm rot="-10798844">
            <a:off x="4069300" y="2400694"/>
            <a:ext cx="891900" cy="384600"/>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2"/>
          <p:cNvSpPr/>
          <p:nvPr/>
        </p:nvSpPr>
        <p:spPr>
          <a:xfrm rot="-8013324">
            <a:off x="3230222" y="1745360"/>
            <a:ext cx="437555" cy="602974"/>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rot="8917222">
            <a:off x="5183485" y="3049815"/>
            <a:ext cx="864787" cy="398461"/>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p:nvPr/>
        </p:nvSpPr>
        <p:spPr>
          <a:xfrm rot="-8912926">
            <a:off x="5183501" y="1847583"/>
            <a:ext cx="864744" cy="398402"/>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2"/>
          <p:cNvSpPr/>
          <p:nvPr/>
        </p:nvSpPr>
        <p:spPr>
          <a:xfrm rot="-3218355">
            <a:off x="3232939" y="2922743"/>
            <a:ext cx="432137" cy="610192"/>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the Data to the People</a:t>
            </a:r>
            <a:endParaRPr sz="3000"/>
          </a:p>
        </p:txBody>
      </p:sp>
      <p:pic>
        <p:nvPicPr>
          <p:cNvPr id="232" name="Google Shape;232;p43"/>
          <p:cNvPicPr preferRelativeResize="0"/>
          <p:nvPr/>
        </p:nvPicPr>
        <p:blipFill rotWithShape="1">
          <a:blip r:embed="rId3">
            <a:alphaModFix/>
          </a:blip>
          <a:srcRect b="0" l="0" r="0" t="15583"/>
          <a:stretch/>
        </p:blipFill>
        <p:spPr>
          <a:xfrm>
            <a:off x="1009250" y="920702"/>
            <a:ext cx="1861100" cy="1413968"/>
          </a:xfrm>
          <a:prstGeom prst="rect">
            <a:avLst/>
          </a:prstGeom>
          <a:noFill/>
          <a:ln>
            <a:noFill/>
          </a:ln>
        </p:spPr>
      </p:pic>
      <p:pic>
        <p:nvPicPr>
          <p:cNvPr id="233" name="Google Shape;233;p43"/>
          <p:cNvPicPr preferRelativeResize="0"/>
          <p:nvPr/>
        </p:nvPicPr>
        <p:blipFill>
          <a:blip r:embed="rId4">
            <a:alphaModFix/>
          </a:blip>
          <a:stretch>
            <a:fillRect/>
          </a:stretch>
        </p:blipFill>
        <p:spPr>
          <a:xfrm>
            <a:off x="6402650" y="1774125"/>
            <a:ext cx="1238783" cy="1238803"/>
          </a:xfrm>
          <a:prstGeom prst="rect">
            <a:avLst/>
          </a:prstGeom>
          <a:noFill/>
          <a:ln>
            <a:noFill/>
          </a:ln>
        </p:spPr>
      </p:pic>
      <p:sp>
        <p:nvSpPr>
          <p:cNvPr id="234" name="Google Shape;234;p43"/>
          <p:cNvSpPr txBox="1"/>
          <p:nvPr/>
        </p:nvSpPr>
        <p:spPr>
          <a:xfrm>
            <a:off x="388300" y="2169079"/>
            <a:ext cx="40287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Public Transit (GTFS) &amp; Bike Paths/Greenways</a:t>
            </a:r>
            <a:endParaRPr sz="2400"/>
          </a:p>
        </p:txBody>
      </p:sp>
      <p:sp>
        <p:nvSpPr>
          <p:cNvPr id="235" name="Google Shape;235;p43"/>
          <p:cNvSpPr txBox="1"/>
          <p:nvPr/>
        </p:nvSpPr>
        <p:spPr>
          <a:xfrm>
            <a:off x="5518050" y="1244055"/>
            <a:ext cx="3219000" cy="5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Map and Travel </a:t>
            </a:r>
            <a:r>
              <a:rPr b="1" lang="en" sz="2400"/>
              <a:t>Apps</a:t>
            </a:r>
            <a:endParaRPr b="1" sz="2400"/>
          </a:p>
        </p:txBody>
      </p:sp>
      <p:grpSp>
        <p:nvGrpSpPr>
          <p:cNvPr id="236" name="Google Shape;236;p43"/>
          <p:cNvGrpSpPr/>
          <p:nvPr/>
        </p:nvGrpSpPr>
        <p:grpSpPr>
          <a:xfrm>
            <a:off x="464500" y="3080565"/>
            <a:ext cx="3366000" cy="2028870"/>
            <a:chOff x="388300" y="3575250"/>
            <a:chExt cx="3366000" cy="2254300"/>
          </a:xfrm>
        </p:grpSpPr>
        <p:sp>
          <p:nvSpPr>
            <p:cNvPr id="237" name="Google Shape;237;p43"/>
            <p:cNvSpPr txBox="1"/>
            <p:nvPr/>
          </p:nvSpPr>
          <p:spPr>
            <a:xfrm>
              <a:off x="388300" y="5113450"/>
              <a:ext cx="33660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Road Closures</a:t>
              </a:r>
              <a:endParaRPr sz="2400"/>
            </a:p>
          </p:txBody>
        </p:sp>
        <p:pic>
          <p:nvPicPr>
            <p:cNvPr id="238" name="Google Shape;238;p43"/>
            <p:cNvPicPr preferRelativeResize="0"/>
            <p:nvPr/>
          </p:nvPicPr>
          <p:blipFill rotWithShape="1">
            <a:blip r:embed="rId5">
              <a:alphaModFix/>
            </a:blip>
            <a:srcRect b="11229" l="0" r="0" t="0"/>
            <a:stretch/>
          </p:blipFill>
          <p:spPr>
            <a:xfrm>
              <a:off x="529800" y="3575250"/>
              <a:ext cx="1865576" cy="1420301"/>
            </a:xfrm>
            <a:prstGeom prst="rect">
              <a:avLst/>
            </a:prstGeom>
            <a:noFill/>
            <a:ln>
              <a:noFill/>
            </a:ln>
          </p:spPr>
        </p:pic>
        <p:pic>
          <p:nvPicPr>
            <p:cNvPr id="239" name="Google Shape;239;p43"/>
            <p:cNvPicPr preferRelativeResize="0"/>
            <p:nvPr/>
          </p:nvPicPr>
          <p:blipFill>
            <a:blip r:embed="rId6">
              <a:alphaModFix/>
            </a:blip>
            <a:stretch>
              <a:fillRect/>
            </a:stretch>
          </p:blipFill>
          <p:spPr>
            <a:xfrm>
              <a:off x="2053119" y="3921494"/>
              <a:ext cx="1297350" cy="1239925"/>
            </a:xfrm>
            <a:prstGeom prst="rect">
              <a:avLst/>
            </a:prstGeom>
            <a:noFill/>
            <a:ln>
              <a:noFill/>
            </a:ln>
          </p:spPr>
        </p:pic>
      </p:grpSp>
      <p:pic>
        <p:nvPicPr>
          <p:cNvPr id="240" name="Google Shape;240;p43"/>
          <p:cNvPicPr preferRelativeResize="0"/>
          <p:nvPr/>
        </p:nvPicPr>
        <p:blipFill>
          <a:blip r:embed="rId7">
            <a:alphaModFix/>
          </a:blip>
          <a:stretch>
            <a:fillRect/>
          </a:stretch>
        </p:blipFill>
        <p:spPr>
          <a:xfrm>
            <a:off x="6384088" y="3073568"/>
            <a:ext cx="1272195" cy="1272195"/>
          </a:xfrm>
          <a:prstGeom prst="rect">
            <a:avLst/>
          </a:prstGeom>
          <a:noFill/>
          <a:ln>
            <a:noFill/>
          </a:ln>
        </p:spPr>
      </p:pic>
      <p:sp>
        <p:nvSpPr>
          <p:cNvPr id="241" name="Google Shape;241;p43"/>
          <p:cNvSpPr/>
          <p:nvPr/>
        </p:nvSpPr>
        <p:spPr>
          <a:xfrm rot="5400000">
            <a:off x="3709600" y="2411175"/>
            <a:ext cx="2332800" cy="1058700"/>
          </a:xfrm>
          <a:prstGeom prst="triangle">
            <a:avLst>
              <a:gd fmla="val 503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6" name="Shape 246"/>
        <p:cNvGrpSpPr/>
        <p:nvPr/>
      </p:nvGrpSpPr>
      <p:grpSpPr>
        <a:xfrm>
          <a:off x="0" y="0"/>
          <a:ext cx="0" cy="0"/>
          <a:chOff x="0" y="0"/>
          <a:chExt cx="0" cy="0"/>
        </a:xfrm>
      </p:grpSpPr>
      <p:sp>
        <p:nvSpPr>
          <p:cNvPr id="247" name="Google Shape;247;p44"/>
          <p:cNvSpPr/>
          <p:nvPr/>
        </p:nvSpPr>
        <p:spPr>
          <a:xfrm>
            <a:off x="-5730475" y="1271588"/>
            <a:ext cx="11392500" cy="91953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48" name="Google Shape;248;p44"/>
          <p:cNvSpPr/>
          <p:nvPr/>
        </p:nvSpPr>
        <p:spPr>
          <a:xfrm>
            <a:off x="-3218725" y="2869403"/>
            <a:ext cx="6833400" cy="55254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49" name="Google Shape;249;p44"/>
          <p:cNvSpPr txBox="1"/>
          <p:nvPr/>
        </p:nvSpPr>
        <p:spPr>
          <a:xfrm>
            <a:off x="-20799" y="4776158"/>
            <a:ext cx="1544700" cy="254100"/>
          </a:xfrm>
          <a:prstGeom prst="rect">
            <a:avLst/>
          </a:prstGeom>
          <a:noFill/>
          <a:ln>
            <a:noFill/>
          </a:ln>
        </p:spPr>
        <p:txBody>
          <a:bodyPr anchorCtr="0" anchor="t" bIns="34275" lIns="68575" spcFirstLastPara="1" rIns="68575" wrap="square" tIns="34275">
            <a:noAutofit/>
          </a:bodyPr>
          <a:lstStyle/>
          <a:p>
            <a:pPr indent="0" lvl="0" marL="342249" marR="0" rtl="0" algn="l">
              <a:spcBef>
                <a:spcPts val="0"/>
              </a:spcBef>
              <a:spcAft>
                <a:spcPts val="0"/>
              </a:spcAft>
              <a:buNone/>
            </a:pPr>
            <a:r>
              <a:rPr b="1" lang="en" sz="2000">
                <a:solidFill>
                  <a:srgbClr val="274E13"/>
                </a:solidFill>
                <a:latin typeface="Open Sans"/>
                <a:ea typeface="Open Sans"/>
                <a:cs typeface="Open Sans"/>
                <a:sym typeface="Open Sans"/>
              </a:rPr>
              <a:t>2005</a:t>
            </a:r>
            <a:endParaRPr b="1" sz="2000">
              <a:solidFill>
                <a:srgbClr val="274E13"/>
              </a:solidFill>
            </a:endParaRPr>
          </a:p>
        </p:txBody>
      </p:sp>
      <p:sp>
        <p:nvSpPr>
          <p:cNvPr id="250" name="Google Shape;250;p44"/>
          <p:cNvSpPr txBox="1"/>
          <p:nvPr>
            <p:ph idx="1" type="body"/>
          </p:nvPr>
        </p:nvSpPr>
        <p:spPr>
          <a:xfrm>
            <a:off x="1092750" y="4246900"/>
            <a:ext cx="1686000" cy="33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GIS</a:t>
            </a:r>
            <a:endParaRPr b="1" sz="2400"/>
          </a:p>
        </p:txBody>
      </p:sp>
      <p:sp>
        <p:nvSpPr>
          <p:cNvPr id="251" name="Google Shape;251;p44"/>
          <p:cNvSpPr txBox="1"/>
          <p:nvPr>
            <p:ph idx="2" type="body"/>
          </p:nvPr>
        </p:nvSpPr>
        <p:spPr>
          <a:xfrm>
            <a:off x="1249900" y="3838838"/>
            <a:ext cx="10677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iMaps</a:t>
            </a:r>
            <a:endParaRPr b="1" i="0" sz="2400" u="none" cap="none" strike="noStrike">
              <a:solidFill>
                <a:srgbClr val="FFFFFF"/>
              </a:solidFill>
              <a:latin typeface="Open Sans"/>
              <a:ea typeface="Open Sans"/>
              <a:cs typeface="Open Sans"/>
              <a:sym typeface="Open Sans"/>
            </a:endParaRPr>
          </a:p>
        </p:txBody>
      </p:sp>
      <p:sp>
        <p:nvSpPr>
          <p:cNvPr id="252" name="Google Shape;252;p44"/>
          <p:cNvSpPr txBox="1"/>
          <p:nvPr>
            <p:ph idx="3" type="body"/>
          </p:nvPr>
        </p:nvSpPr>
        <p:spPr>
          <a:xfrm>
            <a:off x="1385925" y="2648947"/>
            <a:ext cx="31155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Council Resolution</a:t>
            </a:r>
            <a:endParaRPr b="1" i="0" sz="2400" u="none" cap="none" strike="noStrike">
              <a:solidFill>
                <a:srgbClr val="FFFFFF"/>
              </a:solidFill>
              <a:latin typeface="Open Sans"/>
              <a:ea typeface="Open Sans"/>
              <a:cs typeface="Open Sans"/>
              <a:sym typeface="Open Sans"/>
            </a:endParaRPr>
          </a:p>
        </p:txBody>
      </p:sp>
      <p:sp>
        <p:nvSpPr>
          <p:cNvPr id="253" name="Google Shape;253;p44"/>
          <p:cNvSpPr txBox="1"/>
          <p:nvPr>
            <p:ph idx="4" type="body"/>
          </p:nvPr>
        </p:nvSpPr>
        <p:spPr>
          <a:xfrm>
            <a:off x="1649325" y="1685149"/>
            <a:ext cx="24612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External Portal</a:t>
            </a:r>
            <a:endParaRPr b="1" i="0" sz="2400" u="none" cap="none" strike="noStrike">
              <a:solidFill>
                <a:srgbClr val="FFFFFF"/>
              </a:solidFill>
              <a:latin typeface="Open Sans"/>
              <a:ea typeface="Open Sans"/>
              <a:cs typeface="Open Sans"/>
              <a:sym typeface="Open Sans"/>
            </a:endParaRPr>
          </a:p>
        </p:txBody>
      </p:sp>
      <p:sp>
        <p:nvSpPr>
          <p:cNvPr id="254" name="Google Shape;254;p44"/>
          <p:cNvSpPr txBox="1"/>
          <p:nvPr>
            <p:ph idx="5" type="body"/>
          </p:nvPr>
        </p:nvSpPr>
        <p:spPr>
          <a:xfrm>
            <a:off x="5518700" y="480420"/>
            <a:ext cx="3345900" cy="1281300"/>
          </a:xfrm>
          <a:prstGeom prst="rect">
            <a:avLst/>
          </a:prstGeom>
          <a:noFill/>
          <a:ln>
            <a:noFill/>
          </a:ln>
        </p:spPr>
        <p:txBody>
          <a:bodyPr anchorCtr="0" anchor="t" bIns="34275" lIns="68575" spcFirstLastPara="1" rIns="68575" wrap="square" tIns="34275">
            <a:noAutofit/>
          </a:bodyPr>
          <a:lstStyle/>
          <a:p>
            <a:pPr indent="0" lvl="0" marL="0" marR="0" rtl="0" algn="r">
              <a:lnSpc>
                <a:spcPct val="90000"/>
              </a:lnSpc>
              <a:spcBef>
                <a:spcPts val="0"/>
              </a:spcBef>
              <a:spcAft>
                <a:spcPts val="0"/>
              </a:spcAft>
              <a:buClr>
                <a:srgbClr val="FFFFFF"/>
              </a:buClr>
              <a:buFont typeface="Arial"/>
              <a:buNone/>
            </a:pPr>
            <a:r>
              <a:rPr lang="en" sz="1800">
                <a:solidFill>
                  <a:srgbClr val="FFFFFF"/>
                </a:solidFill>
                <a:latin typeface="Open Sans"/>
                <a:ea typeface="Open Sans"/>
                <a:cs typeface="Open Sans"/>
                <a:sym typeface="Open Sans"/>
              </a:rPr>
              <a:t>towards a sustainable, high-value digital data </a:t>
            </a:r>
            <a:br>
              <a:rPr lang="en" sz="1800">
                <a:solidFill>
                  <a:srgbClr val="FFFFFF"/>
                </a:solidFill>
                <a:latin typeface="Open Sans"/>
                <a:ea typeface="Open Sans"/>
                <a:cs typeface="Open Sans"/>
                <a:sym typeface="Open Sans"/>
              </a:rPr>
            </a:br>
            <a:r>
              <a:rPr lang="en" sz="1800">
                <a:solidFill>
                  <a:srgbClr val="FFFFFF"/>
                </a:solidFill>
                <a:latin typeface="Open Sans"/>
                <a:ea typeface="Open Sans"/>
                <a:cs typeface="Open Sans"/>
                <a:sym typeface="Open Sans"/>
              </a:rPr>
              <a:t>management program</a:t>
            </a:r>
            <a:endParaRPr b="0" i="0" sz="1800" u="none" cap="none" strike="noStrike">
              <a:solidFill>
                <a:srgbClr val="FFFFFF"/>
              </a:solidFill>
              <a:latin typeface="Open Sans"/>
              <a:ea typeface="Open Sans"/>
              <a:cs typeface="Open Sans"/>
              <a:sym typeface="Open Sans"/>
            </a:endParaRPr>
          </a:p>
        </p:txBody>
      </p:sp>
      <p:sp>
        <p:nvSpPr>
          <p:cNvPr id="255" name="Google Shape;255;p44"/>
          <p:cNvSpPr txBox="1"/>
          <p:nvPr/>
        </p:nvSpPr>
        <p:spPr>
          <a:xfrm>
            <a:off x="1752500" y="4744868"/>
            <a:ext cx="14223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2010</a:t>
            </a:r>
            <a:endParaRPr b="1" i="0" sz="2000" u="none" cap="none" strike="noStrike">
              <a:solidFill>
                <a:srgbClr val="274E13"/>
              </a:solidFill>
              <a:latin typeface="Open Sans"/>
              <a:ea typeface="Open Sans"/>
              <a:cs typeface="Open Sans"/>
              <a:sym typeface="Open Sans"/>
            </a:endParaRPr>
          </a:p>
        </p:txBody>
      </p:sp>
      <p:sp>
        <p:nvSpPr>
          <p:cNvPr id="256" name="Google Shape;256;p44"/>
          <p:cNvSpPr txBox="1"/>
          <p:nvPr>
            <p:ph type="title"/>
          </p:nvPr>
        </p:nvSpPr>
        <p:spPr>
          <a:xfrm>
            <a:off x="4476752" y="48689"/>
            <a:ext cx="4422900" cy="431700"/>
          </a:xfrm>
          <a:prstGeom prst="rect">
            <a:avLst/>
          </a:prstGeom>
          <a:noFill/>
          <a:ln>
            <a:noFill/>
          </a:ln>
        </p:spPr>
        <p:txBody>
          <a:bodyPr anchorCtr="0" anchor="t" bIns="45700" lIns="0" spcFirstLastPara="1" rIns="91425" wrap="square" tIns="45700">
            <a:noAutofit/>
          </a:bodyPr>
          <a:lstStyle/>
          <a:p>
            <a:pPr indent="0" lvl="0" marL="0" marR="0" rtl="0" algn="r">
              <a:spcBef>
                <a:spcPts val="0"/>
              </a:spcBef>
              <a:spcAft>
                <a:spcPts val="0"/>
              </a:spcAft>
              <a:buClr>
                <a:srgbClr val="FFFFFF"/>
              </a:buClr>
              <a:buFont typeface="Open Sans"/>
              <a:buNone/>
            </a:pPr>
            <a:r>
              <a:rPr b="1" lang="en" sz="2400">
                <a:solidFill>
                  <a:srgbClr val="FFFFFF"/>
                </a:solidFill>
                <a:latin typeface="Open Sans"/>
                <a:ea typeface="Open Sans"/>
                <a:cs typeface="Open Sans"/>
                <a:sym typeface="Open Sans"/>
              </a:rPr>
              <a:t>Raleigh’s Data Journey</a:t>
            </a:r>
            <a:endParaRPr b="1" i="0" sz="2400" u="none" cap="none" strike="noStrike">
              <a:solidFill>
                <a:srgbClr val="FFFFFF"/>
              </a:solidFill>
              <a:latin typeface="Open Sans"/>
              <a:ea typeface="Open Sans"/>
              <a:cs typeface="Open Sans"/>
              <a:sym typeface="Open Sans"/>
            </a:endParaRPr>
          </a:p>
        </p:txBody>
      </p:sp>
      <p:sp>
        <p:nvSpPr>
          <p:cNvPr id="257" name="Google Shape;257;p44"/>
          <p:cNvSpPr txBox="1"/>
          <p:nvPr/>
        </p:nvSpPr>
        <p:spPr>
          <a:xfrm>
            <a:off x="3257000" y="4744868"/>
            <a:ext cx="22617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2013 - 2015</a:t>
            </a:r>
            <a:endParaRPr b="1" i="0" sz="2000" u="none" cap="none" strike="noStrike">
              <a:solidFill>
                <a:srgbClr val="274E13"/>
              </a:solidFill>
              <a:latin typeface="Open Sans"/>
              <a:ea typeface="Open Sans"/>
              <a:cs typeface="Open Sans"/>
              <a:sym typeface="Open Sans"/>
            </a:endParaRPr>
          </a:p>
        </p:txBody>
      </p:sp>
      <p:pic>
        <p:nvPicPr>
          <p:cNvPr id="258" name="Google Shape;258;p44"/>
          <p:cNvPicPr preferRelativeResize="0"/>
          <p:nvPr/>
        </p:nvPicPr>
        <p:blipFill>
          <a:blip r:embed="rId3">
            <a:alphaModFix/>
          </a:blip>
          <a:stretch>
            <a:fillRect/>
          </a:stretch>
        </p:blipFill>
        <p:spPr>
          <a:xfrm>
            <a:off x="168138" y="3368419"/>
            <a:ext cx="795127" cy="795127"/>
          </a:xfrm>
          <a:prstGeom prst="rect">
            <a:avLst/>
          </a:prstGeom>
          <a:noFill/>
          <a:ln>
            <a:noFill/>
          </a:ln>
        </p:spPr>
      </p:pic>
      <p:pic>
        <p:nvPicPr>
          <p:cNvPr id="259" name="Google Shape;259;p44"/>
          <p:cNvPicPr preferRelativeResize="0"/>
          <p:nvPr/>
        </p:nvPicPr>
        <p:blipFill>
          <a:blip r:embed="rId4">
            <a:alphaModFix/>
          </a:blip>
          <a:stretch>
            <a:fillRect/>
          </a:stretch>
        </p:blipFill>
        <p:spPr>
          <a:xfrm>
            <a:off x="238125" y="2241720"/>
            <a:ext cx="632610" cy="632588"/>
          </a:xfrm>
          <a:prstGeom prst="rect">
            <a:avLst/>
          </a:prstGeom>
          <a:noFill/>
          <a:ln>
            <a:noFill/>
          </a:ln>
        </p:spPr>
      </p:pic>
      <p:pic>
        <p:nvPicPr>
          <p:cNvPr id="260" name="Google Shape;260;p44"/>
          <p:cNvPicPr preferRelativeResize="0"/>
          <p:nvPr/>
        </p:nvPicPr>
        <p:blipFill>
          <a:blip r:embed="rId5">
            <a:alphaModFix/>
          </a:blip>
          <a:stretch>
            <a:fillRect/>
          </a:stretch>
        </p:blipFill>
        <p:spPr>
          <a:xfrm>
            <a:off x="-83209" y="1271588"/>
            <a:ext cx="1211003" cy="951480"/>
          </a:xfrm>
          <a:prstGeom prst="rect">
            <a:avLst/>
          </a:prstGeom>
          <a:noFill/>
          <a:ln>
            <a:noFill/>
          </a:ln>
        </p:spPr>
      </p:pic>
      <p:sp>
        <p:nvSpPr>
          <p:cNvPr id="261" name="Google Shape;261;p44"/>
          <p:cNvSpPr txBox="1"/>
          <p:nvPr/>
        </p:nvSpPr>
        <p:spPr>
          <a:xfrm>
            <a:off x="6019700" y="4744868"/>
            <a:ext cx="14223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2020</a:t>
            </a:r>
            <a:endParaRPr b="1" i="0" sz="2000" u="none" cap="none" strike="noStrike">
              <a:solidFill>
                <a:srgbClr val="274E13"/>
              </a:solidFill>
              <a:latin typeface="Open Sans"/>
              <a:ea typeface="Open Sans"/>
              <a:cs typeface="Open Sans"/>
              <a:sym typeface="Open Sans"/>
            </a:endParaRPr>
          </a:p>
        </p:txBody>
      </p:sp>
      <p:sp>
        <p:nvSpPr>
          <p:cNvPr id="262" name="Google Shape;262;p44"/>
          <p:cNvSpPr txBox="1"/>
          <p:nvPr/>
        </p:nvSpPr>
        <p:spPr>
          <a:xfrm>
            <a:off x="3562350" y="3774607"/>
            <a:ext cx="30852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400">
                <a:solidFill>
                  <a:schemeClr val="dk1"/>
                </a:solidFill>
              </a:rPr>
              <a:t>40,000</a:t>
            </a:r>
            <a:r>
              <a:rPr lang="en" sz="2400">
                <a:solidFill>
                  <a:schemeClr val="dk1"/>
                </a:solidFill>
              </a:rPr>
              <a:t> users p.m.</a:t>
            </a:r>
            <a:endParaRPr sz="2400">
              <a:solidFill>
                <a:schemeClr val="dk1"/>
              </a:solidFill>
            </a:endParaRPr>
          </a:p>
        </p:txBody>
      </p:sp>
      <p:sp>
        <p:nvSpPr>
          <p:cNvPr id="263" name="Google Shape;263;p44"/>
          <p:cNvSpPr txBox="1"/>
          <p:nvPr/>
        </p:nvSpPr>
        <p:spPr>
          <a:xfrm>
            <a:off x="3614675" y="4210155"/>
            <a:ext cx="43497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400">
                <a:solidFill>
                  <a:schemeClr val="dk1"/>
                </a:solidFill>
              </a:rPr>
              <a:t>Wake County Collaboration</a:t>
            </a:r>
            <a:endParaRPr sz="2400">
              <a:solidFill>
                <a:schemeClr val="dk1"/>
              </a:solidFill>
            </a:endParaRPr>
          </a:p>
        </p:txBody>
      </p:sp>
      <p:sp>
        <p:nvSpPr>
          <p:cNvPr id="264" name="Google Shape;264;p44"/>
          <p:cNvSpPr txBox="1"/>
          <p:nvPr/>
        </p:nvSpPr>
        <p:spPr>
          <a:xfrm>
            <a:off x="4590250" y="2648945"/>
            <a:ext cx="22617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400">
                <a:solidFill>
                  <a:srgbClr val="FFFFFF"/>
                </a:solidFill>
              </a:rPr>
              <a:t>Launch pad</a:t>
            </a:r>
            <a:endParaRPr sz="2400">
              <a:solidFill>
                <a:srgbClr val="FFFFFF"/>
              </a:solidFill>
            </a:endParaRPr>
          </a:p>
        </p:txBody>
      </p:sp>
      <p:sp>
        <p:nvSpPr>
          <p:cNvPr id="265" name="Google Shape;265;p44"/>
          <p:cNvSpPr txBox="1"/>
          <p:nvPr/>
        </p:nvSpPr>
        <p:spPr>
          <a:xfrm>
            <a:off x="4431175" y="1685159"/>
            <a:ext cx="2261700" cy="330000"/>
          </a:xfrm>
          <a:prstGeom prst="rect">
            <a:avLst/>
          </a:prstGeom>
          <a:noFill/>
          <a:ln>
            <a:noFill/>
          </a:ln>
        </p:spPr>
        <p:txBody>
          <a:bodyPr anchorCtr="0" anchor="ctr" bIns="91425" lIns="91425" spcFirstLastPara="1" rIns="91425" wrap="square" tIns="91425">
            <a:noAutofit/>
          </a:bodyPr>
          <a:lstStyle/>
          <a:p>
            <a:pPr indent="0" lvl="0" marL="0" rtl="0" algn="r">
              <a:spcBef>
                <a:spcPts val="600"/>
              </a:spcBef>
              <a:spcAft>
                <a:spcPts val="0"/>
              </a:spcAft>
              <a:buNone/>
            </a:pPr>
            <a:r>
              <a:rPr b="1" lang="en" sz="2400">
                <a:solidFill>
                  <a:srgbClr val="FFFFFF"/>
                </a:solidFill>
              </a:rPr>
              <a:t>300+ </a:t>
            </a:r>
            <a:r>
              <a:rPr lang="en" sz="2400">
                <a:solidFill>
                  <a:srgbClr val="FFFFFF"/>
                </a:solidFill>
              </a:rPr>
              <a:t>Datasets</a:t>
            </a:r>
            <a:endParaRPr sz="2400">
              <a:solidFill>
                <a:srgbClr val="FFFFFF"/>
              </a:solidFill>
            </a:endParaRPr>
          </a:p>
        </p:txBody>
      </p:sp>
      <p:sp>
        <p:nvSpPr>
          <p:cNvPr id="266" name="Google Shape;266;p44"/>
          <p:cNvSpPr txBox="1"/>
          <p:nvPr>
            <p:ph idx="6" type="body"/>
          </p:nvPr>
        </p:nvSpPr>
        <p:spPr>
          <a:xfrm>
            <a:off x="1402300" y="3381638"/>
            <a:ext cx="10677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REST</a:t>
            </a:r>
            <a:endParaRPr b="1" i="0" sz="2400" u="none" cap="none" strike="noStrike">
              <a:solidFill>
                <a:srgbClr val="FFFFFF"/>
              </a:solidFill>
              <a:latin typeface="Open Sans"/>
              <a:ea typeface="Open Sans"/>
              <a:cs typeface="Open Sans"/>
              <a:sym typeface="Open Sans"/>
            </a:endParaRPr>
          </a:p>
        </p:txBody>
      </p:sp>
      <p:sp>
        <p:nvSpPr>
          <p:cNvPr id="267" name="Google Shape;267;p44"/>
          <p:cNvSpPr txBox="1"/>
          <p:nvPr/>
        </p:nvSpPr>
        <p:spPr>
          <a:xfrm>
            <a:off x="3562350" y="3393600"/>
            <a:ext cx="38796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400">
                <a:solidFill>
                  <a:schemeClr val="dk1"/>
                </a:solidFill>
              </a:rPr>
              <a:t>12 million requests </a:t>
            </a:r>
            <a:r>
              <a:rPr lang="en" sz="2400">
                <a:solidFill>
                  <a:schemeClr val="dk1"/>
                </a:solidFill>
              </a:rPr>
              <a:t>p.m.</a:t>
            </a:r>
            <a:endParaRPr sz="2400">
              <a:solidFill>
                <a:schemeClr val="dk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5"/>
          <p:cNvPicPr preferRelativeResize="0"/>
          <p:nvPr/>
        </p:nvPicPr>
        <p:blipFill rotWithShape="1">
          <a:blip r:embed="rId3">
            <a:alphaModFix/>
          </a:blip>
          <a:srcRect b="1422" l="938" r="1309" t="17289"/>
          <a:stretch/>
        </p:blipFill>
        <p:spPr>
          <a:xfrm>
            <a:off x="860000" y="1078492"/>
            <a:ext cx="7347600" cy="3916485"/>
          </a:xfrm>
          <a:prstGeom prst="rect">
            <a:avLst/>
          </a:prstGeom>
          <a:noFill/>
          <a:ln>
            <a:noFill/>
          </a:ln>
        </p:spPr>
      </p:pic>
      <p:sp>
        <p:nvSpPr>
          <p:cNvPr id="273" name="Google Shape;273;p45"/>
          <p:cNvSpPr txBox="1"/>
          <p:nvPr>
            <p:ph type="title"/>
          </p:nvPr>
        </p:nvSpPr>
        <p:spPr>
          <a:xfrm>
            <a:off x="76200" y="76200"/>
            <a:ext cx="8229600" cy="731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Open Raleigh - The Initial Push</a:t>
            </a:r>
            <a:endParaRPr/>
          </a:p>
        </p:txBody>
      </p:sp>
      <p:sp>
        <p:nvSpPr>
          <p:cNvPr id="274" name="Google Shape;274;p45"/>
          <p:cNvSpPr txBox="1"/>
          <p:nvPr/>
        </p:nvSpPr>
        <p:spPr>
          <a:xfrm>
            <a:off x="152400" y="607155"/>
            <a:ext cx="2142000" cy="5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a:highlight>
                  <a:srgbClr val="FFFFFF"/>
                </a:highlight>
              </a:rPr>
              <a:t>March 2013 - Feb 2015</a:t>
            </a:r>
            <a:endParaRPr>
              <a:highlight>
                <a:srgbClr val="FFFFFF"/>
              </a:highlight>
            </a:endParaRPr>
          </a:p>
        </p:txBody>
      </p:sp>
      <p:sp>
        <p:nvSpPr>
          <p:cNvPr id="275" name="Google Shape;275;p45"/>
          <p:cNvSpPr txBox="1"/>
          <p:nvPr>
            <p:ph idx="1" type="body"/>
          </p:nvPr>
        </p:nvSpPr>
        <p:spPr>
          <a:xfrm>
            <a:off x="1390925" y="1004130"/>
            <a:ext cx="4282800" cy="18480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solidFill>
                  <a:srgbClr val="38761D"/>
                </a:solidFill>
              </a:rPr>
              <a:t>~</a:t>
            </a:r>
            <a:r>
              <a:rPr b="1" lang="en" sz="3600">
                <a:solidFill>
                  <a:srgbClr val="38761D"/>
                </a:solidFill>
              </a:rPr>
              <a:t>300</a:t>
            </a:r>
            <a:r>
              <a:rPr lang="en" sz="3600">
                <a:solidFill>
                  <a:srgbClr val="38761D"/>
                </a:solidFill>
              </a:rPr>
              <a:t> Datasets </a:t>
            </a:r>
            <a:r>
              <a:rPr lang="en">
                <a:solidFill>
                  <a:srgbClr val="38761D"/>
                </a:solidFill>
              </a:rPr>
              <a:t>Released with APIs</a:t>
            </a:r>
            <a:endParaRPr/>
          </a:p>
        </p:txBody>
      </p:sp>
      <p:sp>
        <p:nvSpPr>
          <p:cNvPr id="276" name="Google Shape;276;p45"/>
          <p:cNvSpPr txBox="1"/>
          <p:nvPr/>
        </p:nvSpPr>
        <p:spPr>
          <a:xfrm>
            <a:off x="5577325" y="2852280"/>
            <a:ext cx="3247800" cy="20292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i="1" lang="en" sz="3000">
                <a:solidFill>
                  <a:schemeClr val="dk1"/>
                </a:solidFill>
              </a:rPr>
              <a:t>50%</a:t>
            </a:r>
            <a:r>
              <a:rPr lang="en" sz="3000">
                <a:solidFill>
                  <a:schemeClr val="dk1"/>
                </a:solidFill>
              </a:rPr>
              <a:t> Tabular</a:t>
            </a:r>
            <a:endParaRPr sz="3000">
              <a:solidFill>
                <a:schemeClr val="dk1"/>
              </a:solidFill>
            </a:endParaRPr>
          </a:p>
          <a:p>
            <a:pPr indent="0" lvl="0" marL="0" rtl="0" algn="l">
              <a:spcBef>
                <a:spcPts val="600"/>
              </a:spcBef>
              <a:spcAft>
                <a:spcPts val="0"/>
              </a:spcAft>
              <a:buNone/>
            </a:pPr>
            <a:r>
              <a:rPr i="1" lang="en" sz="3000">
                <a:solidFill>
                  <a:schemeClr val="dk1"/>
                </a:solidFill>
              </a:rPr>
              <a:t>50%</a:t>
            </a:r>
            <a:r>
              <a:rPr lang="en" sz="3000">
                <a:solidFill>
                  <a:schemeClr val="dk1"/>
                </a:solidFill>
              </a:rPr>
              <a:t> Geographic</a:t>
            </a:r>
            <a:endParaRPr sz="3000">
              <a:solidFill>
                <a:schemeClr val="dk1"/>
              </a:solidFill>
            </a:endParaRPr>
          </a:p>
        </p:txBody>
      </p:sp>
      <p:pic>
        <p:nvPicPr>
          <p:cNvPr descr="logo.png" id="277" name="Google Shape;277;p45"/>
          <p:cNvPicPr preferRelativeResize="0"/>
          <p:nvPr/>
        </p:nvPicPr>
        <p:blipFill rotWithShape="1">
          <a:blip r:embed="rId4">
            <a:alphaModFix/>
          </a:blip>
          <a:srcRect b="0" l="0" r="0" t="0"/>
          <a:stretch/>
        </p:blipFill>
        <p:spPr>
          <a:xfrm>
            <a:off x="7924804" y="157341"/>
            <a:ext cx="706200" cy="70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6"/>
          <p:cNvPicPr preferRelativeResize="0"/>
          <p:nvPr/>
        </p:nvPicPr>
        <p:blipFill rotWithShape="1">
          <a:blip r:embed="rId3">
            <a:alphaModFix/>
          </a:blip>
          <a:srcRect b="0" l="0" r="2162" t="0"/>
          <a:stretch/>
        </p:blipFill>
        <p:spPr>
          <a:xfrm>
            <a:off x="1478100" y="450525"/>
            <a:ext cx="6187799" cy="4692976"/>
          </a:xfrm>
          <a:prstGeom prst="rect">
            <a:avLst/>
          </a:prstGeom>
          <a:noFill/>
          <a:ln cap="flat" cmpd="sng" w="19050">
            <a:solidFill>
              <a:schemeClr val="dk2"/>
            </a:solidFill>
            <a:prstDash val="solid"/>
            <a:round/>
            <a:headEnd len="sm" w="sm" type="none"/>
            <a:tailEnd len="sm" w="sm" type="none"/>
          </a:ln>
        </p:spPr>
      </p:pic>
      <p:sp>
        <p:nvSpPr>
          <p:cNvPr id="283" name="Google Shape;283;p46"/>
          <p:cNvSpPr txBox="1"/>
          <p:nvPr/>
        </p:nvSpPr>
        <p:spPr>
          <a:xfrm>
            <a:off x="2791013" y="0"/>
            <a:ext cx="3251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data.raleighnc.gov</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88" name="Shape 288"/>
        <p:cNvGrpSpPr/>
        <p:nvPr/>
      </p:nvGrpSpPr>
      <p:grpSpPr>
        <a:xfrm>
          <a:off x="0" y="0"/>
          <a:ext cx="0" cy="0"/>
          <a:chOff x="0" y="0"/>
          <a:chExt cx="0" cy="0"/>
        </a:xfrm>
      </p:grpSpPr>
      <p:sp>
        <p:nvSpPr>
          <p:cNvPr id="289" name="Google Shape;289;p47"/>
          <p:cNvSpPr/>
          <p:nvPr/>
        </p:nvSpPr>
        <p:spPr>
          <a:xfrm>
            <a:off x="-6995183" y="-470246"/>
            <a:ext cx="14604900" cy="119259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90" name="Google Shape;290;p47"/>
          <p:cNvSpPr/>
          <p:nvPr/>
        </p:nvSpPr>
        <p:spPr>
          <a:xfrm>
            <a:off x="-5730475" y="1271588"/>
            <a:ext cx="11392500" cy="91953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91" name="Google Shape;291;p47"/>
          <p:cNvSpPr/>
          <p:nvPr/>
        </p:nvSpPr>
        <p:spPr>
          <a:xfrm>
            <a:off x="-3218725" y="2869403"/>
            <a:ext cx="6833400" cy="55254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92" name="Google Shape;292;p47"/>
          <p:cNvSpPr txBox="1"/>
          <p:nvPr/>
        </p:nvSpPr>
        <p:spPr>
          <a:xfrm>
            <a:off x="-20799" y="4776158"/>
            <a:ext cx="1544700" cy="254100"/>
          </a:xfrm>
          <a:prstGeom prst="rect">
            <a:avLst/>
          </a:prstGeom>
          <a:noFill/>
          <a:ln>
            <a:noFill/>
          </a:ln>
        </p:spPr>
        <p:txBody>
          <a:bodyPr anchorCtr="0" anchor="t" bIns="34275" lIns="68575" spcFirstLastPara="1" rIns="68575" wrap="square" tIns="34275">
            <a:noAutofit/>
          </a:bodyPr>
          <a:lstStyle/>
          <a:p>
            <a:pPr indent="0" lvl="0" marL="342249" marR="0" rtl="0" algn="l">
              <a:spcBef>
                <a:spcPts val="0"/>
              </a:spcBef>
              <a:spcAft>
                <a:spcPts val="0"/>
              </a:spcAft>
              <a:buNone/>
            </a:pPr>
            <a:r>
              <a:rPr b="1" lang="en" sz="2000">
                <a:solidFill>
                  <a:srgbClr val="274E13"/>
                </a:solidFill>
                <a:latin typeface="Open Sans"/>
                <a:ea typeface="Open Sans"/>
                <a:cs typeface="Open Sans"/>
                <a:sym typeface="Open Sans"/>
              </a:rPr>
              <a:t>2005</a:t>
            </a:r>
            <a:endParaRPr b="1" sz="2000">
              <a:solidFill>
                <a:srgbClr val="274E13"/>
              </a:solidFill>
            </a:endParaRPr>
          </a:p>
        </p:txBody>
      </p:sp>
      <p:sp>
        <p:nvSpPr>
          <p:cNvPr id="293" name="Google Shape;293;p47"/>
          <p:cNvSpPr txBox="1"/>
          <p:nvPr>
            <p:ph idx="1" type="body"/>
          </p:nvPr>
        </p:nvSpPr>
        <p:spPr>
          <a:xfrm>
            <a:off x="1092750" y="4246900"/>
            <a:ext cx="1686000" cy="33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GIS</a:t>
            </a:r>
            <a:endParaRPr b="1" sz="2400"/>
          </a:p>
        </p:txBody>
      </p:sp>
      <p:sp>
        <p:nvSpPr>
          <p:cNvPr id="294" name="Google Shape;294;p47"/>
          <p:cNvSpPr txBox="1"/>
          <p:nvPr>
            <p:ph idx="2" type="body"/>
          </p:nvPr>
        </p:nvSpPr>
        <p:spPr>
          <a:xfrm>
            <a:off x="1249900" y="3838838"/>
            <a:ext cx="10677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iMaps</a:t>
            </a:r>
            <a:endParaRPr b="1" i="0" sz="2400" u="none" cap="none" strike="noStrike">
              <a:solidFill>
                <a:srgbClr val="FFFFFF"/>
              </a:solidFill>
              <a:latin typeface="Open Sans"/>
              <a:ea typeface="Open Sans"/>
              <a:cs typeface="Open Sans"/>
              <a:sym typeface="Open Sans"/>
            </a:endParaRPr>
          </a:p>
        </p:txBody>
      </p:sp>
      <p:sp>
        <p:nvSpPr>
          <p:cNvPr id="295" name="Google Shape;295;p47"/>
          <p:cNvSpPr txBox="1"/>
          <p:nvPr>
            <p:ph idx="3" type="body"/>
          </p:nvPr>
        </p:nvSpPr>
        <p:spPr>
          <a:xfrm>
            <a:off x="1538325" y="2801347"/>
            <a:ext cx="31155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Council Resolution</a:t>
            </a:r>
            <a:endParaRPr b="1" i="0" sz="2400" u="none" cap="none" strike="noStrike">
              <a:solidFill>
                <a:srgbClr val="FFFFFF"/>
              </a:solidFill>
              <a:latin typeface="Open Sans"/>
              <a:ea typeface="Open Sans"/>
              <a:cs typeface="Open Sans"/>
              <a:sym typeface="Open Sans"/>
            </a:endParaRPr>
          </a:p>
        </p:txBody>
      </p:sp>
      <p:sp>
        <p:nvSpPr>
          <p:cNvPr id="296" name="Google Shape;296;p47"/>
          <p:cNvSpPr txBox="1"/>
          <p:nvPr>
            <p:ph idx="4" type="body"/>
          </p:nvPr>
        </p:nvSpPr>
        <p:spPr>
          <a:xfrm>
            <a:off x="1604025" y="2201468"/>
            <a:ext cx="24612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External Portal</a:t>
            </a:r>
            <a:endParaRPr b="1" i="0" sz="2400" u="none" cap="none" strike="noStrike">
              <a:solidFill>
                <a:srgbClr val="FFFFFF"/>
              </a:solidFill>
              <a:latin typeface="Open Sans"/>
              <a:ea typeface="Open Sans"/>
              <a:cs typeface="Open Sans"/>
              <a:sym typeface="Open Sans"/>
            </a:endParaRPr>
          </a:p>
        </p:txBody>
      </p:sp>
      <p:sp>
        <p:nvSpPr>
          <p:cNvPr id="297" name="Google Shape;297;p47"/>
          <p:cNvSpPr txBox="1"/>
          <p:nvPr>
            <p:ph idx="5" type="body"/>
          </p:nvPr>
        </p:nvSpPr>
        <p:spPr>
          <a:xfrm>
            <a:off x="5518700" y="480420"/>
            <a:ext cx="3345900" cy="1281300"/>
          </a:xfrm>
          <a:prstGeom prst="rect">
            <a:avLst/>
          </a:prstGeom>
          <a:noFill/>
          <a:ln>
            <a:noFill/>
          </a:ln>
        </p:spPr>
        <p:txBody>
          <a:bodyPr anchorCtr="0" anchor="t" bIns="34275" lIns="68575" spcFirstLastPara="1" rIns="68575" wrap="square" tIns="34275">
            <a:noAutofit/>
          </a:bodyPr>
          <a:lstStyle/>
          <a:p>
            <a:pPr indent="0" lvl="0" marL="0" marR="0" rtl="0" algn="r">
              <a:lnSpc>
                <a:spcPct val="90000"/>
              </a:lnSpc>
              <a:spcBef>
                <a:spcPts val="0"/>
              </a:spcBef>
              <a:spcAft>
                <a:spcPts val="0"/>
              </a:spcAft>
              <a:buClr>
                <a:srgbClr val="FFFFFF"/>
              </a:buClr>
              <a:buFont typeface="Arial"/>
              <a:buNone/>
            </a:pPr>
            <a:r>
              <a:rPr lang="en" sz="1800">
                <a:solidFill>
                  <a:srgbClr val="FFFFFF"/>
                </a:solidFill>
                <a:latin typeface="Open Sans"/>
                <a:ea typeface="Open Sans"/>
                <a:cs typeface="Open Sans"/>
                <a:sym typeface="Open Sans"/>
              </a:rPr>
              <a:t>towards a sustainable, high-value digital data </a:t>
            </a:r>
            <a:br>
              <a:rPr lang="en" sz="1800">
                <a:solidFill>
                  <a:srgbClr val="FFFFFF"/>
                </a:solidFill>
                <a:latin typeface="Open Sans"/>
                <a:ea typeface="Open Sans"/>
                <a:cs typeface="Open Sans"/>
                <a:sym typeface="Open Sans"/>
              </a:rPr>
            </a:br>
            <a:r>
              <a:rPr lang="en" sz="1800">
                <a:solidFill>
                  <a:srgbClr val="FFFFFF"/>
                </a:solidFill>
                <a:latin typeface="Open Sans"/>
                <a:ea typeface="Open Sans"/>
                <a:cs typeface="Open Sans"/>
                <a:sym typeface="Open Sans"/>
              </a:rPr>
              <a:t>management program</a:t>
            </a:r>
            <a:endParaRPr b="0" i="0" sz="1800" u="none" cap="none" strike="noStrike">
              <a:solidFill>
                <a:srgbClr val="FFFFFF"/>
              </a:solidFill>
              <a:latin typeface="Open Sans"/>
              <a:ea typeface="Open Sans"/>
              <a:cs typeface="Open Sans"/>
              <a:sym typeface="Open Sans"/>
            </a:endParaRPr>
          </a:p>
        </p:txBody>
      </p:sp>
      <p:sp>
        <p:nvSpPr>
          <p:cNvPr id="298" name="Google Shape;298;p47"/>
          <p:cNvSpPr txBox="1"/>
          <p:nvPr>
            <p:ph idx="6" type="body"/>
          </p:nvPr>
        </p:nvSpPr>
        <p:spPr>
          <a:xfrm>
            <a:off x="1922925" y="187268"/>
            <a:ext cx="26016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Cultivated </a:t>
            </a:r>
            <a:r>
              <a:rPr b="1" i="0" lang="en" sz="2400" u="none" cap="none" strike="noStrike">
                <a:solidFill>
                  <a:srgbClr val="FFFFFF"/>
                </a:solidFill>
                <a:latin typeface="Open Sans"/>
                <a:ea typeface="Open Sans"/>
                <a:cs typeface="Open Sans"/>
                <a:sym typeface="Open Sans"/>
              </a:rPr>
              <a:t>Network</a:t>
            </a:r>
            <a:endParaRPr b="1" i="0" sz="2400" u="none" cap="none" strike="noStrike">
              <a:solidFill>
                <a:srgbClr val="FFFFFF"/>
              </a:solidFill>
              <a:latin typeface="Open Sans"/>
              <a:ea typeface="Open Sans"/>
              <a:cs typeface="Open Sans"/>
              <a:sym typeface="Open Sans"/>
            </a:endParaRPr>
          </a:p>
        </p:txBody>
      </p:sp>
      <p:sp>
        <p:nvSpPr>
          <p:cNvPr id="299" name="Google Shape;299;p47"/>
          <p:cNvSpPr txBox="1"/>
          <p:nvPr/>
        </p:nvSpPr>
        <p:spPr>
          <a:xfrm>
            <a:off x="1752500" y="4744868"/>
            <a:ext cx="14223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2010</a:t>
            </a:r>
            <a:endParaRPr b="1" i="0" sz="2000" u="none" cap="none" strike="noStrike">
              <a:solidFill>
                <a:srgbClr val="274E13"/>
              </a:solidFill>
              <a:latin typeface="Open Sans"/>
              <a:ea typeface="Open Sans"/>
              <a:cs typeface="Open Sans"/>
              <a:sym typeface="Open Sans"/>
            </a:endParaRPr>
          </a:p>
        </p:txBody>
      </p:sp>
      <p:sp>
        <p:nvSpPr>
          <p:cNvPr id="300" name="Google Shape;300;p47"/>
          <p:cNvSpPr txBox="1"/>
          <p:nvPr>
            <p:ph type="title"/>
          </p:nvPr>
        </p:nvSpPr>
        <p:spPr>
          <a:xfrm>
            <a:off x="4476752" y="48689"/>
            <a:ext cx="4422900" cy="431700"/>
          </a:xfrm>
          <a:prstGeom prst="rect">
            <a:avLst/>
          </a:prstGeom>
          <a:noFill/>
          <a:ln>
            <a:noFill/>
          </a:ln>
        </p:spPr>
        <p:txBody>
          <a:bodyPr anchorCtr="0" anchor="t" bIns="45700" lIns="0" spcFirstLastPara="1" rIns="91425" wrap="square" tIns="45700">
            <a:noAutofit/>
          </a:bodyPr>
          <a:lstStyle/>
          <a:p>
            <a:pPr indent="0" lvl="0" marL="0" marR="0" rtl="0" algn="r">
              <a:spcBef>
                <a:spcPts val="0"/>
              </a:spcBef>
              <a:spcAft>
                <a:spcPts val="0"/>
              </a:spcAft>
              <a:buClr>
                <a:srgbClr val="FFFFFF"/>
              </a:buClr>
              <a:buFont typeface="Open Sans"/>
              <a:buNone/>
            </a:pPr>
            <a:r>
              <a:rPr b="1" lang="en" sz="2400">
                <a:solidFill>
                  <a:srgbClr val="FFFFFF"/>
                </a:solidFill>
                <a:latin typeface="Open Sans"/>
                <a:ea typeface="Open Sans"/>
                <a:cs typeface="Open Sans"/>
                <a:sym typeface="Open Sans"/>
              </a:rPr>
              <a:t>Raleigh’s Data Journey</a:t>
            </a:r>
            <a:endParaRPr b="1" i="0" sz="2400" u="none" cap="none" strike="noStrike">
              <a:solidFill>
                <a:srgbClr val="FFFFFF"/>
              </a:solidFill>
              <a:latin typeface="Open Sans"/>
              <a:ea typeface="Open Sans"/>
              <a:cs typeface="Open Sans"/>
              <a:sym typeface="Open Sans"/>
            </a:endParaRPr>
          </a:p>
        </p:txBody>
      </p:sp>
      <p:sp>
        <p:nvSpPr>
          <p:cNvPr id="301" name="Google Shape;301;p47"/>
          <p:cNvSpPr txBox="1"/>
          <p:nvPr/>
        </p:nvSpPr>
        <p:spPr>
          <a:xfrm>
            <a:off x="3257000" y="4744868"/>
            <a:ext cx="22617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2013 - 2015</a:t>
            </a:r>
            <a:endParaRPr b="1" i="0" sz="2000" u="none" cap="none" strike="noStrike">
              <a:solidFill>
                <a:srgbClr val="274E13"/>
              </a:solidFill>
              <a:latin typeface="Open Sans"/>
              <a:ea typeface="Open Sans"/>
              <a:cs typeface="Open Sans"/>
              <a:sym typeface="Open Sans"/>
            </a:endParaRPr>
          </a:p>
        </p:txBody>
      </p:sp>
      <p:pic>
        <p:nvPicPr>
          <p:cNvPr id="302" name="Google Shape;302;p47"/>
          <p:cNvPicPr preferRelativeResize="0"/>
          <p:nvPr/>
        </p:nvPicPr>
        <p:blipFill>
          <a:blip r:embed="rId3">
            <a:alphaModFix/>
          </a:blip>
          <a:stretch>
            <a:fillRect/>
          </a:stretch>
        </p:blipFill>
        <p:spPr>
          <a:xfrm>
            <a:off x="168138" y="3368419"/>
            <a:ext cx="795127" cy="795127"/>
          </a:xfrm>
          <a:prstGeom prst="rect">
            <a:avLst/>
          </a:prstGeom>
          <a:noFill/>
          <a:ln>
            <a:noFill/>
          </a:ln>
        </p:spPr>
      </p:pic>
      <p:pic>
        <p:nvPicPr>
          <p:cNvPr id="303" name="Google Shape;303;p47"/>
          <p:cNvPicPr preferRelativeResize="0"/>
          <p:nvPr/>
        </p:nvPicPr>
        <p:blipFill>
          <a:blip r:embed="rId4">
            <a:alphaModFix/>
          </a:blip>
          <a:stretch>
            <a:fillRect/>
          </a:stretch>
        </p:blipFill>
        <p:spPr>
          <a:xfrm>
            <a:off x="238125" y="2241720"/>
            <a:ext cx="632610" cy="632588"/>
          </a:xfrm>
          <a:prstGeom prst="rect">
            <a:avLst/>
          </a:prstGeom>
          <a:noFill/>
          <a:ln>
            <a:noFill/>
          </a:ln>
        </p:spPr>
      </p:pic>
      <p:pic>
        <p:nvPicPr>
          <p:cNvPr id="304" name="Google Shape;304;p47"/>
          <p:cNvPicPr preferRelativeResize="0"/>
          <p:nvPr/>
        </p:nvPicPr>
        <p:blipFill>
          <a:blip r:embed="rId5">
            <a:alphaModFix/>
          </a:blip>
          <a:stretch>
            <a:fillRect/>
          </a:stretch>
        </p:blipFill>
        <p:spPr>
          <a:xfrm>
            <a:off x="-83209" y="1271588"/>
            <a:ext cx="1211003" cy="951480"/>
          </a:xfrm>
          <a:prstGeom prst="rect">
            <a:avLst/>
          </a:prstGeom>
          <a:noFill/>
          <a:ln>
            <a:noFill/>
          </a:ln>
        </p:spPr>
      </p:pic>
      <p:sp>
        <p:nvSpPr>
          <p:cNvPr id="305" name="Google Shape;305;p47"/>
          <p:cNvSpPr txBox="1"/>
          <p:nvPr/>
        </p:nvSpPr>
        <p:spPr>
          <a:xfrm>
            <a:off x="6019700" y="4744868"/>
            <a:ext cx="1422300" cy="254100"/>
          </a:xfrm>
          <a:prstGeom prst="rect">
            <a:avLst/>
          </a:prstGeom>
          <a:noFill/>
          <a:ln>
            <a:noFill/>
          </a:ln>
        </p:spPr>
        <p:txBody>
          <a:bodyPr anchorCtr="0" anchor="t" bIns="34275" lIns="68575" spcFirstLastPara="1" rIns="68575" wrap="square" tIns="34275">
            <a:noAutofit/>
          </a:bodyPr>
          <a:lstStyle/>
          <a:p>
            <a:pPr indent="0" lvl="0" marL="342249" marR="0" rtl="0" algn="ctr">
              <a:spcBef>
                <a:spcPts val="0"/>
              </a:spcBef>
              <a:spcAft>
                <a:spcPts val="0"/>
              </a:spcAft>
              <a:buNone/>
            </a:pPr>
            <a:r>
              <a:rPr b="1" lang="en" sz="2000">
                <a:solidFill>
                  <a:srgbClr val="274E13"/>
                </a:solidFill>
                <a:latin typeface="Open Sans"/>
                <a:ea typeface="Open Sans"/>
                <a:cs typeface="Open Sans"/>
                <a:sym typeface="Open Sans"/>
              </a:rPr>
              <a:t>2020</a:t>
            </a:r>
            <a:endParaRPr b="1" i="0" sz="2000" u="none" cap="none" strike="noStrike">
              <a:solidFill>
                <a:srgbClr val="274E13"/>
              </a:solidFill>
              <a:latin typeface="Open Sans"/>
              <a:ea typeface="Open Sans"/>
              <a:cs typeface="Open Sans"/>
              <a:sym typeface="Open Sans"/>
            </a:endParaRPr>
          </a:p>
        </p:txBody>
      </p:sp>
      <p:sp>
        <p:nvSpPr>
          <p:cNvPr id="306" name="Google Shape;306;p47"/>
          <p:cNvSpPr txBox="1"/>
          <p:nvPr>
            <p:ph idx="7" type="body"/>
          </p:nvPr>
        </p:nvSpPr>
        <p:spPr>
          <a:xfrm>
            <a:off x="1748675" y="1613520"/>
            <a:ext cx="39426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Enterprise Data Program</a:t>
            </a:r>
            <a:endParaRPr b="1" i="0" sz="2400" u="none" cap="none" strike="noStrike">
              <a:solidFill>
                <a:srgbClr val="FFFFFF"/>
              </a:solidFill>
              <a:latin typeface="Open Sans"/>
              <a:ea typeface="Open Sans"/>
              <a:cs typeface="Open Sans"/>
              <a:sym typeface="Open Sans"/>
            </a:endParaRPr>
          </a:p>
        </p:txBody>
      </p:sp>
      <p:sp>
        <p:nvSpPr>
          <p:cNvPr id="307" name="Google Shape;307;p47"/>
          <p:cNvSpPr txBox="1"/>
          <p:nvPr/>
        </p:nvSpPr>
        <p:spPr>
          <a:xfrm>
            <a:off x="3562350" y="3850807"/>
            <a:ext cx="30852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400">
                <a:solidFill>
                  <a:schemeClr val="dk1"/>
                </a:solidFill>
              </a:rPr>
              <a:t>40,000</a:t>
            </a:r>
            <a:r>
              <a:rPr lang="en" sz="2400">
                <a:solidFill>
                  <a:schemeClr val="dk1"/>
                </a:solidFill>
              </a:rPr>
              <a:t> users p.m.</a:t>
            </a:r>
            <a:endParaRPr sz="2400">
              <a:solidFill>
                <a:schemeClr val="dk1"/>
              </a:solidFill>
            </a:endParaRPr>
          </a:p>
        </p:txBody>
      </p:sp>
      <p:sp>
        <p:nvSpPr>
          <p:cNvPr id="308" name="Google Shape;308;p47"/>
          <p:cNvSpPr txBox="1"/>
          <p:nvPr/>
        </p:nvSpPr>
        <p:spPr>
          <a:xfrm>
            <a:off x="3562350" y="4217780"/>
            <a:ext cx="43497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400">
                <a:solidFill>
                  <a:schemeClr val="dk1"/>
                </a:solidFill>
              </a:rPr>
              <a:t>Wake County Collaboration</a:t>
            </a:r>
            <a:endParaRPr sz="2400">
              <a:solidFill>
                <a:schemeClr val="dk1"/>
              </a:solidFill>
            </a:endParaRPr>
          </a:p>
        </p:txBody>
      </p:sp>
      <p:sp>
        <p:nvSpPr>
          <p:cNvPr id="309" name="Google Shape;309;p47"/>
          <p:cNvSpPr txBox="1"/>
          <p:nvPr/>
        </p:nvSpPr>
        <p:spPr>
          <a:xfrm>
            <a:off x="4524525" y="2824745"/>
            <a:ext cx="22617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400">
                <a:solidFill>
                  <a:schemeClr val="dk1"/>
                </a:solidFill>
              </a:rPr>
              <a:t>Launch pad</a:t>
            </a:r>
            <a:endParaRPr sz="2400">
              <a:solidFill>
                <a:schemeClr val="dk1"/>
              </a:solidFill>
            </a:endParaRPr>
          </a:p>
        </p:txBody>
      </p:sp>
      <p:sp>
        <p:nvSpPr>
          <p:cNvPr id="310" name="Google Shape;310;p47"/>
          <p:cNvSpPr txBox="1"/>
          <p:nvPr/>
        </p:nvSpPr>
        <p:spPr>
          <a:xfrm>
            <a:off x="4396750" y="2255884"/>
            <a:ext cx="2261700" cy="330000"/>
          </a:xfrm>
          <a:prstGeom prst="rect">
            <a:avLst/>
          </a:prstGeom>
          <a:noFill/>
          <a:ln>
            <a:noFill/>
          </a:ln>
        </p:spPr>
        <p:txBody>
          <a:bodyPr anchorCtr="0" anchor="ctr" bIns="91425" lIns="91425" spcFirstLastPara="1" rIns="91425" wrap="square" tIns="91425">
            <a:noAutofit/>
          </a:bodyPr>
          <a:lstStyle/>
          <a:p>
            <a:pPr indent="0" lvl="0" marL="0" rtl="0" algn="r">
              <a:spcBef>
                <a:spcPts val="600"/>
              </a:spcBef>
              <a:spcAft>
                <a:spcPts val="0"/>
              </a:spcAft>
              <a:buNone/>
            </a:pPr>
            <a:r>
              <a:rPr b="1" lang="en" sz="2400">
                <a:solidFill>
                  <a:schemeClr val="dk1"/>
                </a:solidFill>
              </a:rPr>
              <a:t>300+ </a:t>
            </a:r>
            <a:r>
              <a:rPr lang="en" sz="2400">
                <a:solidFill>
                  <a:schemeClr val="dk1"/>
                </a:solidFill>
              </a:rPr>
              <a:t>Datasets</a:t>
            </a:r>
            <a:endParaRPr sz="2400">
              <a:solidFill>
                <a:schemeClr val="dk1"/>
              </a:solidFill>
            </a:endParaRPr>
          </a:p>
        </p:txBody>
      </p:sp>
      <p:pic>
        <p:nvPicPr>
          <p:cNvPr id="311" name="Google Shape;311;p47"/>
          <p:cNvPicPr preferRelativeResize="0"/>
          <p:nvPr/>
        </p:nvPicPr>
        <p:blipFill>
          <a:blip r:embed="rId6">
            <a:alphaModFix/>
          </a:blip>
          <a:stretch>
            <a:fillRect/>
          </a:stretch>
        </p:blipFill>
        <p:spPr>
          <a:xfrm>
            <a:off x="238125" y="255842"/>
            <a:ext cx="632612" cy="680228"/>
          </a:xfrm>
          <a:prstGeom prst="rect">
            <a:avLst/>
          </a:prstGeom>
          <a:noFill/>
          <a:ln>
            <a:noFill/>
          </a:ln>
        </p:spPr>
      </p:pic>
      <p:sp>
        <p:nvSpPr>
          <p:cNvPr id="312" name="Google Shape;312;p47"/>
          <p:cNvSpPr txBox="1"/>
          <p:nvPr>
            <p:ph idx="8" type="body"/>
          </p:nvPr>
        </p:nvSpPr>
        <p:spPr>
          <a:xfrm>
            <a:off x="1846725" y="1038814"/>
            <a:ext cx="39426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Ubiquity - Push + Pull</a:t>
            </a:r>
            <a:endParaRPr b="1" i="0" sz="2400" u="none" cap="none" strike="noStrike">
              <a:solidFill>
                <a:srgbClr val="FFFFFF"/>
              </a:solidFill>
              <a:latin typeface="Open Sans"/>
              <a:ea typeface="Open Sans"/>
              <a:cs typeface="Open Sans"/>
              <a:sym typeface="Open Sans"/>
            </a:endParaRPr>
          </a:p>
        </p:txBody>
      </p:sp>
      <p:sp>
        <p:nvSpPr>
          <p:cNvPr id="313" name="Google Shape;313;p47"/>
          <p:cNvSpPr txBox="1"/>
          <p:nvPr>
            <p:ph idx="9" type="body"/>
          </p:nvPr>
        </p:nvSpPr>
        <p:spPr>
          <a:xfrm>
            <a:off x="1402300" y="3381638"/>
            <a:ext cx="1067700" cy="33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Font typeface="Arial"/>
              <a:buNone/>
            </a:pPr>
            <a:r>
              <a:rPr b="1" lang="en" sz="2400">
                <a:solidFill>
                  <a:srgbClr val="FFFFFF"/>
                </a:solidFill>
                <a:latin typeface="Open Sans"/>
                <a:ea typeface="Open Sans"/>
                <a:cs typeface="Open Sans"/>
                <a:sym typeface="Open Sans"/>
              </a:rPr>
              <a:t>REST</a:t>
            </a:r>
            <a:endParaRPr b="1" i="0" sz="2400" u="none" cap="none" strike="noStrike">
              <a:solidFill>
                <a:srgbClr val="FFFFFF"/>
              </a:solidFill>
              <a:latin typeface="Open Sans"/>
              <a:ea typeface="Open Sans"/>
              <a:cs typeface="Open Sans"/>
              <a:sym typeface="Open Sans"/>
            </a:endParaRPr>
          </a:p>
        </p:txBody>
      </p:sp>
      <p:sp>
        <p:nvSpPr>
          <p:cNvPr id="314" name="Google Shape;314;p47"/>
          <p:cNvSpPr txBox="1"/>
          <p:nvPr/>
        </p:nvSpPr>
        <p:spPr>
          <a:xfrm>
            <a:off x="3562350" y="3393600"/>
            <a:ext cx="3879600" cy="330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400">
                <a:solidFill>
                  <a:schemeClr val="dk1"/>
                </a:solidFill>
              </a:rPr>
              <a:t>12 million requests </a:t>
            </a:r>
            <a:r>
              <a:rPr lang="en" sz="2400">
                <a:solidFill>
                  <a:schemeClr val="dk1"/>
                </a:solidFill>
              </a:rPr>
              <a:t>p.m.</a:t>
            </a:r>
            <a:endParaRPr sz="2400">
              <a:solidFill>
                <a:schemeClr val="dk1"/>
              </a:solidFill>
            </a:endParaRPr>
          </a:p>
        </p:txBody>
      </p:sp>
      <p:sp>
        <p:nvSpPr>
          <p:cNvPr id="315" name="Google Shape;315;p47"/>
          <p:cNvSpPr txBox="1"/>
          <p:nvPr/>
        </p:nvSpPr>
        <p:spPr>
          <a:xfrm>
            <a:off x="5561300" y="1619600"/>
            <a:ext cx="3115500" cy="330000"/>
          </a:xfrm>
          <a:prstGeom prst="rect">
            <a:avLst/>
          </a:prstGeom>
          <a:noFill/>
          <a:ln>
            <a:noFill/>
          </a:ln>
        </p:spPr>
        <p:txBody>
          <a:bodyPr anchorCtr="0" anchor="ctr" bIns="91425" lIns="91425" spcFirstLastPara="1" rIns="91425" wrap="square" tIns="91425">
            <a:noAutofit/>
          </a:bodyPr>
          <a:lstStyle/>
          <a:p>
            <a:pPr indent="0" lvl="0" marL="0" rtl="0" algn="r">
              <a:spcBef>
                <a:spcPts val="600"/>
              </a:spcBef>
              <a:spcAft>
                <a:spcPts val="0"/>
              </a:spcAft>
              <a:buNone/>
            </a:pPr>
            <a:r>
              <a:rPr lang="en" sz="2200">
                <a:solidFill>
                  <a:srgbClr val="FFFFFF"/>
                </a:solidFill>
              </a:rPr>
              <a:t>Continuous Release</a:t>
            </a:r>
            <a:endParaRPr sz="2200">
              <a:solidFill>
                <a:srgbClr val="FFFFFF"/>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511925" y="10653"/>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Focusing on Quality, Automation </a:t>
            </a:r>
            <a:br>
              <a:rPr lang="en"/>
            </a:br>
            <a:r>
              <a:rPr lang="en"/>
              <a:t>and Internal Value Propositions</a:t>
            </a:r>
            <a:endParaRPr/>
          </a:p>
        </p:txBody>
      </p:sp>
      <p:sp>
        <p:nvSpPr>
          <p:cNvPr id="321" name="Google Shape;321;p48"/>
          <p:cNvSpPr txBox="1"/>
          <p:nvPr>
            <p:ph idx="1" type="body"/>
          </p:nvPr>
        </p:nvSpPr>
        <p:spPr>
          <a:xfrm>
            <a:off x="272850" y="1514575"/>
            <a:ext cx="4202400" cy="69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305</a:t>
            </a:r>
            <a:r>
              <a:rPr lang="en"/>
              <a:t> </a:t>
            </a:r>
            <a:r>
              <a:rPr lang="en" sz="2400"/>
              <a:t>Datasets </a:t>
            </a:r>
            <a:r>
              <a:rPr lang="en" sz="2400">
                <a:solidFill>
                  <a:srgbClr val="980000"/>
                </a:solidFill>
              </a:rPr>
              <a:t>API-Enabled</a:t>
            </a:r>
            <a:r>
              <a:rPr lang="en" sz="2400"/>
              <a:t>^</a:t>
            </a:r>
            <a:r>
              <a:rPr lang="en"/>
              <a:t> </a:t>
            </a:r>
            <a:endParaRPr sz="2400"/>
          </a:p>
        </p:txBody>
      </p:sp>
      <p:sp>
        <p:nvSpPr>
          <p:cNvPr id="322" name="Google Shape;322;p48"/>
          <p:cNvSpPr txBox="1"/>
          <p:nvPr/>
        </p:nvSpPr>
        <p:spPr>
          <a:xfrm>
            <a:off x="276650" y="2359650"/>
            <a:ext cx="5253600" cy="8574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3600">
                <a:solidFill>
                  <a:schemeClr val="dk1"/>
                </a:solidFill>
              </a:rPr>
              <a:t>5</a:t>
            </a:r>
            <a:r>
              <a:rPr lang="en" sz="3600">
                <a:solidFill>
                  <a:schemeClr val="dk1"/>
                </a:solidFill>
              </a:rPr>
              <a:t> </a:t>
            </a:r>
            <a:r>
              <a:rPr lang="en" sz="2400">
                <a:solidFill>
                  <a:srgbClr val="980000"/>
                </a:solidFill>
              </a:rPr>
              <a:t>Automated</a:t>
            </a:r>
            <a:r>
              <a:rPr lang="en" sz="2400">
                <a:solidFill>
                  <a:schemeClr val="dk1"/>
                </a:solidFill>
              </a:rPr>
              <a:t> Public Datasets</a:t>
            </a:r>
            <a:endParaRPr/>
          </a:p>
        </p:txBody>
      </p:sp>
      <p:sp>
        <p:nvSpPr>
          <p:cNvPr id="323" name="Google Shape;323;p48"/>
          <p:cNvSpPr txBox="1"/>
          <p:nvPr/>
        </p:nvSpPr>
        <p:spPr>
          <a:xfrm>
            <a:off x="5204250" y="1502250"/>
            <a:ext cx="3845700" cy="8574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i="1" lang="en" sz="3000">
                <a:solidFill>
                  <a:srgbClr val="990000"/>
                </a:solidFill>
              </a:rPr>
              <a:t>“machine-readable”</a:t>
            </a:r>
            <a:endParaRPr i="1">
              <a:solidFill>
                <a:srgbClr val="990000"/>
              </a:solidFill>
            </a:endParaRPr>
          </a:p>
        </p:txBody>
      </p:sp>
      <p:sp>
        <p:nvSpPr>
          <p:cNvPr id="324" name="Google Shape;324;p48"/>
          <p:cNvSpPr txBox="1"/>
          <p:nvPr/>
        </p:nvSpPr>
        <p:spPr>
          <a:xfrm>
            <a:off x="5204250" y="2359650"/>
            <a:ext cx="3723300" cy="8574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i="1" lang="en" sz="3000">
                <a:solidFill>
                  <a:srgbClr val="990000"/>
                </a:solidFill>
              </a:rPr>
              <a:t>“refreshed regularly”</a:t>
            </a:r>
            <a:endParaRPr i="1">
              <a:solidFill>
                <a:srgbClr val="990000"/>
              </a:solidFill>
            </a:endParaRPr>
          </a:p>
        </p:txBody>
      </p:sp>
      <p:sp>
        <p:nvSpPr>
          <p:cNvPr id="325" name="Google Shape;325;p48"/>
          <p:cNvSpPr/>
          <p:nvPr/>
        </p:nvSpPr>
        <p:spPr>
          <a:xfrm>
            <a:off x="4487600" y="1853250"/>
            <a:ext cx="7611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4487600" y="2679750"/>
            <a:ext cx="7611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txBox="1"/>
          <p:nvPr>
            <p:ph type="title"/>
          </p:nvPr>
        </p:nvSpPr>
        <p:spPr>
          <a:xfrm>
            <a:off x="1060775" y="3506250"/>
            <a:ext cx="7131900" cy="12819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434343"/>
                </a:solidFill>
              </a:rPr>
              <a:t>What departments to you get data from for your work?</a:t>
            </a:r>
            <a:endParaRPr i="1">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idx="1" type="body"/>
          </p:nvPr>
        </p:nvSpPr>
        <p:spPr>
          <a:xfrm>
            <a:off x="548675" y="0"/>
            <a:ext cx="8137800" cy="75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rgbClr val="666666"/>
                </a:solidFill>
              </a:rPr>
              <a:t>Guiding Principles of Data UX</a:t>
            </a:r>
            <a:endParaRPr sz="3600">
              <a:solidFill>
                <a:srgbClr val="666666"/>
              </a:solidFill>
            </a:endParaRPr>
          </a:p>
          <a:p>
            <a:pPr indent="0" lvl="0" marL="0" marR="0" rtl="0" algn="l">
              <a:lnSpc>
                <a:spcPct val="100000"/>
              </a:lnSpc>
              <a:spcBef>
                <a:spcPts val="600"/>
              </a:spcBef>
              <a:spcAft>
                <a:spcPts val="0"/>
              </a:spcAft>
              <a:buNone/>
            </a:pPr>
            <a:r>
              <a:t/>
            </a:r>
            <a:endParaRPr sz="1800"/>
          </a:p>
        </p:txBody>
      </p:sp>
      <p:sp>
        <p:nvSpPr>
          <p:cNvPr id="333" name="Google Shape;333;p49"/>
          <p:cNvSpPr txBox="1"/>
          <p:nvPr/>
        </p:nvSpPr>
        <p:spPr>
          <a:xfrm>
            <a:off x="548675" y="887400"/>
            <a:ext cx="9399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4343F"/>
                </a:solidFill>
                <a:highlight>
                  <a:srgbClr val="FFFFFF"/>
                </a:highlight>
              </a:rPr>
              <a:t>🔎</a:t>
            </a:r>
            <a:endParaRPr sz="4800"/>
          </a:p>
        </p:txBody>
      </p:sp>
      <p:sp>
        <p:nvSpPr>
          <p:cNvPr id="334" name="Google Shape;334;p49"/>
          <p:cNvSpPr txBox="1"/>
          <p:nvPr/>
        </p:nvSpPr>
        <p:spPr>
          <a:xfrm>
            <a:off x="1424500" y="1982700"/>
            <a:ext cx="7379700" cy="2682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Meet People where they are</a:t>
            </a:r>
            <a:endParaRPr sz="3000">
              <a:solidFill>
                <a:schemeClr val="dk1"/>
              </a:solidFill>
            </a:endParaRPr>
          </a:p>
          <a:p>
            <a:pPr indent="0" lvl="0" marL="457200" rtl="0" algn="l">
              <a:spcBef>
                <a:spcPts val="480"/>
              </a:spcBef>
              <a:spcAft>
                <a:spcPts val="0"/>
              </a:spcAft>
              <a:buNone/>
            </a:pPr>
            <a:r>
              <a:rPr lang="en" sz="1800">
                <a:solidFill>
                  <a:schemeClr val="dk1"/>
                </a:solidFill>
              </a:rPr>
              <a:t>Smart Alerting</a:t>
            </a:r>
            <a:endParaRPr sz="1800">
              <a:solidFill>
                <a:schemeClr val="dk1"/>
              </a:solidFill>
            </a:endParaRPr>
          </a:p>
          <a:p>
            <a:pPr indent="0" lvl="0" marL="457200" rtl="0" algn="l">
              <a:lnSpc>
                <a:spcPct val="150000"/>
              </a:lnSpc>
              <a:spcBef>
                <a:spcPts val="480"/>
              </a:spcBef>
              <a:spcAft>
                <a:spcPts val="0"/>
              </a:spcAft>
              <a:buNone/>
            </a:pPr>
            <a:r>
              <a:rPr lang="en" sz="1800">
                <a:solidFill>
                  <a:schemeClr val="dk1"/>
                </a:solidFill>
              </a:rPr>
              <a:t>Embedded Insights (Raleigh Web, 3rd Party Apps)</a:t>
            </a:r>
            <a:endParaRPr sz="1800">
              <a:solidFill>
                <a:schemeClr val="dk1"/>
              </a:solidFill>
            </a:endParaRPr>
          </a:p>
          <a:p>
            <a:pPr indent="0" lvl="0" marL="0" rtl="0" algn="l">
              <a:spcBef>
                <a:spcPts val="600"/>
              </a:spcBef>
              <a:spcAft>
                <a:spcPts val="0"/>
              </a:spcAft>
              <a:buNone/>
            </a:pPr>
            <a:r>
              <a:rPr lang="en" sz="3000">
                <a:solidFill>
                  <a:schemeClr val="dk1"/>
                </a:solidFill>
              </a:rPr>
              <a:t>Tell Stories around Strategic Themes</a:t>
            </a:r>
            <a:endParaRPr sz="3000">
              <a:solidFill>
                <a:schemeClr val="dk1"/>
              </a:solidFill>
            </a:endParaRPr>
          </a:p>
          <a:p>
            <a:pPr indent="0" lvl="0" marL="457200" rtl="0" algn="l">
              <a:spcBef>
                <a:spcPts val="480"/>
              </a:spcBef>
              <a:spcAft>
                <a:spcPts val="0"/>
              </a:spcAft>
              <a:buNone/>
            </a:pPr>
            <a:r>
              <a:rPr lang="en" sz="1800">
                <a:solidFill>
                  <a:schemeClr val="dk1"/>
                </a:solidFill>
              </a:rPr>
              <a:t>Operating / Capital Budget </a:t>
            </a:r>
            <a:endParaRPr sz="1800">
              <a:solidFill>
                <a:schemeClr val="dk1"/>
              </a:solidFill>
            </a:endParaRPr>
          </a:p>
          <a:p>
            <a:pPr indent="0" lvl="0" marL="457200" rtl="0" algn="l">
              <a:spcBef>
                <a:spcPts val="480"/>
              </a:spcBef>
              <a:spcAft>
                <a:spcPts val="0"/>
              </a:spcAft>
              <a:buNone/>
            </a:pPr>
            <a:r>
              <a:rPr lang="en" sz="1800">
                <a:solidFill>
                  <a:schemeClr val="dk1"/>
                </a:solidFill>
              </a:rPr>
              <a:t>Strategic Plan</a:t>
            </a:r>
            <a:endParaRPr sz="1800">
              <a:solidFill>
                <a:schemeClr val="dk1"/>
              </a:solidFill>
            </a:endParaRPr>
          </a:p>
          <a:p>
            <a:pPr indent="0" lvl="0" marL="457200" rtl="0" algn="l">
              <a:spcBef>
                <a:spcPts val="480"/>
              </a:spcBef>
              <a:spcAft>
                <a:spcPts val="0"/>
              </a:spcAft>
              <a:buNone/>
            </a:pPr>
            <a:r>
              <a:rPr lang="en" sz="1800">
                <a:solidFill>
                  <a:schemeClr val="dk1"/>
                </a:solidFill>
              </a:rPr>
              <a:t>Affordable Housing</a:t>
            </a:r>
            <a:endParaRPr sz="1800">
              <a:solidFill>
                <a:schemeClr val="dk1"/>
              </a:solidFill>
            </a:endParaRPr>
          </a:p>
          <a:p>
            <a:pPr indent="0" lvl="0" marL="457200" rtl="0" algn="l">
              <a:spcBef>
                <a:spcPts val="480"/>
              </a:spcBef>
              <a:spcAft>
                <a:spcPts val="0"/>
              </a:spcAft>
              <a:buNone/>
            </a:pPr>
            <a:r>
              <a:rPr lang="en" sz="1800">
                <a:solidFill>
                  <a:schemeClr val="dk1"/>
                </a:solidFill>
              </a:rPr>
              <a:t>Planning Process</a:t>
            </a:r>
            <a:endParaRPr sz="1800">
              <a:solidFill>
                <a:schemeClr val="dk1"/>
              </a:solidFill>
            </a:endParaRPr>
          </a:p>
        </p:txBody>
      </p:sp>
      <p:sp>
        <p:nvSpPr>
          <p:cNvPr id="335" name="Google Shape;335;p49"/>
          <p:cNvSpPr txBox="1"/>
          <p:nvPr/>
        </p:nvSpPr>
        <p:spPr>
          <a:xfrm>
            <a:off x="1424500" y="1044550"/>
            <a:ext cx="4711500" cy="50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Search First, Search Once </a:t>
            </a:r>
            <a:endParaRPr sz="3000">
              <a:solidFill>
                <a:schemeClr val="dk1"/>
              </a:solidFill>
            </a:endParaRPr>
          </a:p>
        </p:txBody>
      </p:sp>
      <p:pic>
        <p:nvPicPr>
          <p:cNvPr id="336" name="Google Shape;336;p49"/>
          <p:cNvPicPr preferRelativeResize="0"/>
          <p:nvPr/>
        </p:nvPicPr>
        <p:blipFill rotWithShape="1">
          <a:blip r:embed="rId3">
            <a:alphaModFix/>
          </a:blip>
          <a:srcRect b="0" l="84879" r="8002" t="95114"/>
          <a:stretch/>
        </p:blipFill>
        <p:spPr>
          <a:xfrm>
            <a:off x="691925" y="1889000"/>
            <a:ext cx="512650" cy="553875"/>
          </a:xfrm>
          <a:prstGeom prst="rect">
            <a:avLst/>
          </a:prstGeom>
          <a:noFill/>
          <a:ln>
            <a:noFill/>
          </a:ln>
        </p:spPr>
      </p:pic>
      <p:pic>
        <p:nvPicPr>
          <p:cNvPr id="337" name="Google Shape;337;p49"/>
          <p:cNvPicPr preferRelativeResize="0"/>
          <p:nvPr/>
        </p:nvPicPr>
        <p:blipFill rotWithShape="1">
          <a:blip r:embed="rId3">
            <a:alphaModFix/>
          </a:blip>
          <a:srcRect b="79436" l="66175" r="2715" t="2057"/>
          <a:stretch/>
        </p:blipFill>
        <p:spPr>
          <a:xfrm>
            <a:off x="675724" y="3076775"/>
            <a:ext cx="685799" cy="64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0"/>
          <p:cNvSpPr/>
          <p:nvPr/>
        </p:nvSpPr>
        <p:spPr>
          <a:xfrm>
            <a:off x="1204575" y="4080500"/>
            <a:ext cx="7471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People and Activities</a:t>
            </a:r>
            <a:endParaRPr b="1" sz="1800"/>
          </a:p>
        </p:txBody>
      </p:sp>
      <p:sp>
        <p:nvSpPr>
          <p:cNvPr id="343" name="Google Shape;343;p50"/>
          <p:cNvSpPr/>
          <p:nvPr/>
        </p:nvSpPr>
        <p:spPr>
          <a:xfrm>
            <a:off x="1204575" y="28079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344" name="Google Shape;344;p50"/>
          <p:cNvSpPr/>
          <p:nvPr/>
        </p:nvSpPr>
        <p:spPr>
          <a:xfrm>
            <a:off x="1204575" y="34442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Digital Collection </a:t>
            </a:r>
            <a:br>
              <a:rPr lang="en" sz="1800"/>
            </a:br>
            <a:r>
              <a:rPr i="1" lang="en" sz="1600"/>
              <a:t>Software / User Interfaces</a:t>
            </a:r>
            <a:endParaRPr i="1" sz="1600"/>
          </a:p>
        </p:txBody>
      </p:sp>
      <p:sp>
        <p:nvSpPr>
          <p:cNvPr id="345" name="Google Shape;345;p50"/>
          <p:cNvSpPr/>
          <p:nvPr/>
        </p:nvSpPr>
        <p:spPr>
          <a:xfrm>
            <a:off x="1204575" y="1535400"/>
            <a:ext cx="1633500" cy="561000"/>
          </a:xfrm>
          <a:prstGeom prst="roundRect">
            <a:avLst>
              <a:gd fmla="val 16667" name="adj"/>
            </a:avLst>
          </a:prstGeom>
          <a:solidFill>
            <a:schemeClr val="lt2"/>
          </a:solidFill>
          <a:ln cap="flat" cmpd="sng" w="9525">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p:txBody>
      </p:sp>
      <p:sp>
        <p:nvSpPr>
          <p:cNvPr id="346" name="Google Shape;346;p50"/>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347" name="Google Shape;347;p50"/>
          <p:cNvSpPr/>
          <p:nvPr/>
        </p:nvSpPr>
        <p:spPr>
          <a:xfrm>
            <a:off x="1204575" y="2171675"/>
            <a:ext cx="2116800" cy="561000"/>
          </a:xfrm>
          <a:prstGeom prst="roundRect">
            <a:avLst>
              <a:gd fmla="val 16667" name="adj"/>
            </a:avLst>
          </a:prstGeom>
          <a:solidFill>
            <a:schemeClr val="lt2"/>
          </a:solidFill>
          <a:ln cap="flat" cmpd="sng" w="9525">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Dataset Access</a:t>
            </a:r>
            <a:endParaRPr b="1" sz="1800"/>
          </a:p>
        </p:txBody>
      </p:sp>
      <p:sp>
        <p:nvSpPr>
          <p:cNvPr id="348" name="Google Shape;348;p50"/>
          <p:cNvSpPr txBox="1"/>
          <p:nvPr/>
        </p:nvSpPr>
        <p:spPr>
          <a:xfrm>
            <a:off x="257525" y="813650"/>
            <a:ext cx="83583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rPr>
              <a:t>How you want to present information can impact how you collect information about activities and your business processes</a:t>
            </a:r>
            <a:endParaRPr sz="1800">
              <a:solidFill>
                <a:srgbClr val="980000"/>
              </a:solidFill>
            </a:endParaRPr>
          </a:p>
        </p:txBody>
      </p:sp>
      <p:sp>
        <p:nvSpPr>
          <p:cNvPr id="349" name="Google Shape;349;p50"/>
          <p:cNvSpPr/>
          <p:nvPr/>
        </p:nvSpPr>
        <p:spPr>
          <a:xfrm>
            <a:off x="105125" y="1574700"/>
            <a:ext cx="1002600" cy="2430600"/>
          </a:xfrm>
          <a:prstGeom prst="down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3"/>
          <p:cNvSpPr txBox="1"/>
          <p:nvPr>
            <p:ph idx="1" type="body"/>
          </p:nvPr>
        </p:nvSpPr>
        <p:spPr>
          <a:xfrm>
            <a:off x="4894275" y="1288675"/>
            <a:ext cx="4014900" cy="417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Future Topics</a:t>
            </a:r>
            <a:endParaRPr b="1"/>
          </a:p>
          <a:p>
            <a:pPr indent="-342900" lvl="0" marL="457200" rtl="0" algn="l">
              <a:spcBef>
                <a:spcPts val="600"/>
              </a:spcBef>
              <a:spcAft>
                <a:spcPts val="0"/>
              </a:spcAft>
              <a:buSzPts val="1800"/>
              <a:buAutoNum type="arabicPeriod"/>
            </a:pPr>
            <a:r>
              <a:rPr lang="en" sz="1800"/>
              <a:t>Analysis in Excel (Beginner)</a:t>
            </a:r>
            <a:endParaRPr sz="1800"/>
          </a:p>
          <a:p>
            <a:pPr indent="-342900" lvl="1" marL="914400" rtl="0" algn="l">
              <a:spcBef>
                <a:spcPts val="0"/>
              </a:spcBef>
              <a:spcAft>
                <a:spcPts val="0"/>
              </a:spcAft>
              <a:buSzPts val="1800"/>
              <a:buAutoNum type="alphaLcPeriod"/>
            </a:pPr>
            <a:r>
              <a:rPr lang="en" sz="1800"/>
              <a:t>Pulling Data into Excel from Socrata</a:t>
            </a:r>
            <a:endParaRPr sz="1800"/>
          </a:p>
          <a:p>
            <a:pPr indent="-342900" lvl="0" marL="457200" rtl="0" algn="l">
              <a:spcBef>
                <a:spcPts val="0"/>
              </a:spcBef>
              <a:spcAft>
                <a:spcPts val="0"/>
              </a:spcAft>
              <a:buSzPts val="1800"/>
              <a:buAutoNum type="arabicPeriod"/>
            </a:pPr>
            <a:r>
              <a:rPr lang="en" sz="1800"/>
              <a:t>Excel Analytics Training (Pivot/Vlookups)</a:t>
            </a:r>
            <a:endParaRPr sz="1800"/>
          </a:p>
          <a:p>
            <a:pPr indent="-342900" lvl="0" marL="457200" rtl="0" algn="l">
              <a:spcBef>
                <a:spcPts val="0"/>
              </a:spcBef>
              <a:spcAft>
                <a:spcPts val="0"/>
              </a:spcAft>
              <a:buSzPts val="1800"/>
              <a:buAutoNum type="arabicPeriod"/>
            </a:pPr>
            <a:r>
              <a:rPr lang="en" sz="1800"/>
              <a:t>Advanced Data Exploration (Tableau)</a:t>
            </a:r>
            <a:endParaRPr sz="1800"/>
          </a:p>
        </p:txBody>
      </p:sp>
      <p:sp>
        <p:nvSpPr>
          <p:cNvPr id="135" name="Google Shape;135;p33"/>
          <p:cNvSpPr txBox="1"/>
          <p:nvPr>
            <p:ph idx="1" type="body"/>
          </p:nvPr>
        </p:nvSpPr>
        <p:spPr>
          <a:xfrm>
            <a:off x="457200" y="1288675"/>
            <a:ext cx="4260000" cy="342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Topics</a:t>
            </a:r>
            <a:endParaRPr b="1"/>
          </a:p>
          <a:p>
            <a:pPr indent="-317500" lvl="0" marL="457200" rtl="0" algn="l">
              <a:spcBef>
                <a:spcPts val="600"/>
              </a:spcBef>
              <a:spcAft>
                <a:spcPts val="0"/>
              </a:spcAft>
              <a:buSzPts val="1400"/>
              <a:buAutoNum type="arabicPeriod"/>
            </a:pPr>
            <a:r>
              <a:rPr lang="en" sz="1400"/>
              <a:t>Why does liquid data matter?</a:t>
            </a:r>
            <a:endParaRPr sz="1400"/>
          </a:p>
          <a:p>
            <a:pPr indent="-317500" lvl="0" marL="457200" rtl="0" algn="l">
              <a:spcBef>
                <a:spcPts val="0"/>
              </a:spcBef>
              <a:spcAft>
                <a:spcPts val="0"/>
              </a:spcAft>
              <a:buSzPts val="1400"/>
              <a:buAutoNum type="arabicPeriod"/>
            </a:pPr>
            <a:r>
              <a:rPr lang="en" sz="1400"/>
              <a:t>Intro to Data Management (&amp; related IT services)</a:t>
            </a:r>
            <a:endParaRPr sz="1400"/>
          </a:p>
          <a:p>
            <a:pPr indent="-317500" lvl="0" marL="457200" rtl="0" algn="l">
              <a:spcBef>
                <a:spcPts val="0"/>
              </a:spcBef>
              <a:spcAft>
                <a:spcPts val="0"/>
              </a:spcAft>
              <a:buSzPts val="1400"/>
              <a:buAutoNum type="arabicPeriod"/>
            </a:pPr>
            <a:r>
              <a:rPr lang="en" sz="1400"/>
              <a:t>Work Session: What’s Your Data Story?</a:t>
            </a:r>
            <a:endParaRPr sz="1400"/>
          </a:p>
          <a:p>
            <a:pPr indent="-317500" lvl="0" marL="457200" rtl="0" algn="l">
              <a:spcBef>
                <a:spcPts val="0"/>
              </a:spcBef>
              <a:spcAft>
                <a:spcPts val="0"/>
              </a:spcAft>
              <a:buSzPts val="1400"/>
              <a:buAutoNum type="arabicPeriod"/>
            </a:pPr>
            <a:r>
              <a:rPr lang="en" sz="1400"/>
              <a:t>How to use Socrata (Finding, Uploading, Creating Views)</a:t>
            </a:r>
            <a:endParaRPr sz="1400"/>
          </a:p>
          <a:p>
            <a:pPr indent="-317500" lvl="0" marL="457200" rtl="0" algn="l">
              <a:spcBef>
                <a:spcPts val="0"/>
              </a:spcBef>
              <a:spcAft>
                <a:spcPts val="0"/>
              </a:spcAft>
              <a:buSzPts val="1400"/>
              <a:buAutoNum type="arabicPeriod"/>
            </a:pPr>
            <a:r>
              <a:rPr lang="en" sz="1400"/>
              <a:t>How to use ArcGIS (Data Analysis)</a:t>
            </a:r>
            <a:endParaRPr sz="1400"/>
          </a:p>
          <a:p>
            <a:pPr indent="-317500" lvl="0" marL="457200" rtl="0" algn="l">
              <a:spcBef>
                <a:spcPts val="0"/>
              </a:spcBef>
              <a:spcAft>
                <a:spcPts val="0"/>
              </a:spcAft>
              <a:buSzPts val="1400"/>
              <a:buAutoNum type="arabicPeriod"/>
            </a:pPr>
            <a:r>
              <a:rPr lang="en" sz="1400"/>
              <a:t>Data Inventories</a:t>
            </a:r>
            <a:endParaRPr sz="1400"/>
          </a:p>
          <a:p>
            <a:pPr indent="-317500" lvl="1" marL="914400" rtl="0" algn="l">
              <a:spcBef>
                <a:spcPts val="0"/>
              </a:spcBef>
              <a:spcAft>
                <a:spcPts val="0"/>
              </a:spcAft>
              <a:buSzPts val="1400"/>
              <a:buAutoNum type="alphaLcPeriod"/>
            </a:pPr>
            <a:r>
              <a:rPr lang="en" sz="1400"/>
              <a:t>What is Metadata and why important?</a:t>
            </a:r>
            <a:endParaRPr sz="1400"/>
          </a:p>
          <a:p>
            <a:pPr indent="-317500" lvl="1" marL="914400" rtl="0" algn="l">
              <a:spcBef>
                <a:spcPts val="0"/>
              </a:spcBef>
              <a:spcAft>
                <a:spcPts val="0"/>
              </a:spcAft>
              <a:buSzPts val="1400"/>
              <a:buAutoNum type="alphaLcPeriod"/>
            </a:pPr>
            <a:r>
              <a:rPr lang="en" sz="1400"/>
              <a:t>How to structure Data?</a:t>
            </a:r>
            <a:endParaRPr sz="1400"/>
          </a:p>
        </p:txBody>
      </p:sp>
      <p:sp>
        <p:nvSpPr>
          <p:cNvPr id="136" name="Google Shape;136;p3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Management </a:t>
            </a:r>
            <a:br>
              <a:rPr lang="en"/>
            </a:br>
            <a:r>
              <a:rPr lang="en"/>
              <a:t>Trainings &amp; Workshops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graphicFrame>
        <p:nvGraphicFramePr>
          <p:cNvPr id="354" name="Google Shape;354;p51"/>
          <p:cNvGraphicFramePr/>
          <p:nvPr/>
        </p:nvGraphicFramePr>
        <p:xfrm>
          <a:off x="442575" y="1125070"/>
          <a:ext cx="3000000" cy="3000000"/>
        </p:xfrm>
        <a:graphic>
          <a:graphicData uri="http://schemas.openxmlformats.org/drawingml/2006/table">
            <a:tbl>
              <a:tblPr>
                <a:noFill/>
                <a:tableStyleId>{C48FDEC4-167C-4D88-B831-42350B2DA0F6}</a:tableStyleId>
              </a:tblPr>
              <a:tblGrid>
                <a:gridCol w="1464925"/>
                <a:gridCol w="6963975"/>
              </a:tblGrid>
              <a:tr h="12700">
                <a:tc>
                  <a:txBody>
                    <a:bodyPr>
                      <a:noAutofit/>
                    </a:bodyPr>
                    <a:lstStyle/>
                    <a:p>
                      <a:pPr indent="0" lvl="0" marL="0" rtl="0" algn="ctr">
                        <a:lnSpc>
                          <a:spcPct val="115000"/>
                        </a:lnSpc>
                        <a:spcBef>
                          <a:spcPts val="0"/>
                        </a:spcBef>
                        <a:spcAft>
                          <a:spcPts val="0"/>
                        </a:spcAft>
                        <a:buNone/>
                      </a:pPr>
                      <a:r>
                        <a:rPr b="1" lang="en" sz="2400">
                          <a:solidFill>
                            <a:srgbClr val="4A86E8"/>
                          </a:solidFill>
                          <a:latin typeface="Cambria"/>
                          <a:ea typeface="Cambria"/>
                          <a:cs typeface="Cambria"/>
                          <a:sym typeface="Cambria"/>
                        </a:rPr>
                        <a:t>Goal 1.</a:t>
                      </a:r>
                      <a:endParaRPr b="1" sz="2400">
                        <a:solidFill>
                          <a:srgbClr val="4A86E8"/>
                        </a:solidFill>
                        <a:latin typeface="Cambria"/>
                        <a:ea typeface="Cambria"/>
                        <a:cs typeface="Cambria"/>
                        <a:sym typeface="Cambria"/>
                      </a:endParaRPr>
                    </a:p>
                  </a:txBody>
                  <a:tcPr marT="63500" marB="63500" marR="63500" marL="63500" anchor="ctr">
                    <a:lnT cap="flat" cmpd="sng" w="19050">
                      <a:solidFill>
                        <a:srgbClr val="EFEFEF"/>
                      </a:solidFill>
                      <a:prstDash val="solid"/>
                      <a:round/>
                      <a:headEnd len="sm" w="sm" type="none"/>
                      <a:tailEnd len="sm" w="sm" type="none"/>
                    </a:lnT>
                    <a:lnB cap="flat" cmpd="sng" w="19050">
                      <a:solidFill>
                        <a:srgbClr val="D9D9D9"/>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Communicate Goals Across Government</a:t>
                      </a:r>
                      <a:endParaRPr b="1" sz="2200">
                        <a:solidFill>
                          <a:srgbClr val="434343"/>
                        </a:solidFill>
                      </a:endParaRPr>
                    </a:p>
                  </a:txBody>
                  <a:tcPr marT="91425" marB="91425" marR="91425" marL="91425" anchor="ctr">
                    <a:lnT cap="flat" cmpd="sng" w="19050">
                      <a:solidFill>
                        <a:srgbClr val="EFEFEF"/>
                      </a:solidFill>
                      <a:prstDash val="solid"/>
                      <a:round/>
                      <a:headEnd len="sm" w="sm" type="none"/>
                      <a:tailEnd len="sm" w="sm" type="none"/>
                    </a:lnT>
                    <a:lnB cap="flat" cmpd="sng" w="19050">
                      <a:solidFill>
                        <a:srgbClr val="D9D9D9"/>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b="1" lang="en" sz="2400">
                          <a:solidFill>
                            <a:srgbClr val="4A86E8"/>
                          </a:solidFill>
                          <a:latin typeface="Cambria"/>
                          <a:ea typeface="Cambria"/>
                          <a:cs typeface="Cambria"/>
                          <a:sym typeface="Cambria"/>
                        </a:rPr>
                        <a:t>Goal 2.</a:t>
                      </a:r>
                      <a:endParaRPr sz="2400">
                        <a:latin typeface="Cambria"/>
                        <a:ea typeface="Cambria"/>
                        <a:cs typeface="Cambria"/>
                        <a:sym typeface="Cambria"/>
                      </a:endParaRPr>
                    </a:p>
                  </a:txBody>
                  <a:tcPr marT="63500" marB="63500" marR="63500" marL="63500"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Improve Data Quality Mgt Processes </a:t>
                      </a:r>
                      <a:br>
                        <a:rPr b="1" lang="en" sz="2200">
                          <a:solidFill>
                            <a:srgbClr val="434343"/>
                          </a:solidFill>
                        </a:rPr>
                      </a:br>
                      <a:r>
                        <a:rPr lang="en" sz="2200">
                          <a:solidFill>
                            <a:srgbClr val="434343"/>
                          </a:solidFill>
                        </a:rPr>
                        <a:t>(Expand, Enrich, Open)</a:t>
                      </a:r>
                      <a:endParaRPr sz="2200">
                        <a:solidFill>
                          <a:srgbClr val="434343"/>
                        </a:solidFill>
                      </a:endParaRPr>
                    </a:p>
                  </a:txBody>
                  <a:tcPr marT="91425" marB="91425" marR="91425" marL="91425"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b="1" lang="en" sz="2400">
                          <a:solidFill>
                            <a:srgbClr val="4A86E8"/>
                          </a:solidFill>
                          <a:latin typeface="Cambria"/>
                          <a:ea typeface="Cambria"/>
                          <a:cs typeface="Cambria"/>
                          <a:sym typeface="Cambria"/>
                        </a:rPr>
                        <a:t>Goal 3.</a:t>
                      </a:r>
                      <a:endParaRPr sz="2400">
                        <a:latin typeface="Cambria"/>
                        <a:ea typeface="Cambria"/>
                        <a:cs typeface="Cambria"/>
                        <a:sym typeface="Cambria"/>
                      </a:endParaRPr>
                    </a:p>
                  </a:txBody>
                  <a:tcPr marT="63500" marB="63500" marR="63500" marL="63500"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Lower Costs for Dept. to Publish </a:t>
                      </a:r>
                      <a:r>
                        <a:rPr lang="en" sz="2200">
                          <a:solidFill>
                            <a:srgbClr val="434343"/>
                          </a:solidFill>
                        </a:rPr>
                        <a:t>(Automate)</a:t>
                      </a:r>
                      <a:endParaRPr sz="2200">
                        <a:solidFill>
                          <a:srgbClr val="434343"/>
                        </a:solidFill>
                      </a:endParaRPr>
                    </a:p>
                  </a:txBody>
                  <a:tcPr marT="91425" marB="91425" marR="91425" marL="91425"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12700">
                <a:tc>
                  <a:txBody>
                    <a:bodyPr>
                      <a:noAutofit/>
                    </a:bodyPr>
                    <a:lstStyle/>
                    <a:p>
                      <a:pPr indent="0" lvl="0" marL="0" rtl="0" algn="ctr">
                        <a:lnSpc>
                          <a:spcPct val="115000"/>
                        </a:lnSpc>
                        <a:spcBef>
                          <a:spcPts val="0"/>
                        </a:spcBef>
                        <a:spcAft>
                          <a:spcPts val="0"/>
                        </a:spcAft>
                        <a:buNone/>
                      </a:pPr>
                      <a:r>
                        <a:rPr b="1" lang="en" sz="2400">
                          <a:solidFill>
                            <a:srgbClr val="4A86E8"/>
                          </a:solidFill>
                          <a:latin typeface="Cambria"/>
                          <a:ea typeface="Cambria"/>
                          <a:cs typeface="Cambria"/>
                          <a:sym typeface="Cambria"/>
                        </a:rPr>
                        <a:t>Goal 4.</a:t>
                      </a:r>
                      <a:endParaRPr sz="2400">
                        <a:latin typeface="Cambria"/>
                        <a:ea typeface="Cambria"/>
                        <a:cs typeface="Cambria"/>
                        <a:sym typeface="Cambria"/>
                      </a:endParaRPr>
                    </a:p>
                  </a:txBody>
                  <a:tcPr marT="63500" marB="63500" marR="63500" marL="63500"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Departmental Service Delivery &amp; Performance</a:t>
                      </a:r>
                      <a:endParaRPr b="1" sz="2200">
                        <a:solidFill>
                          <a:srgbClr val="434343"/>
                        </a:solidFill>
                      </a:endParaRPr>
                    </a:p>
                  </a:txBody>
                  <a:tcPr marT="91425" marB="91425" marR="91425" marL="91425"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40350">
                <a:tc>
                  <a:txBody>
                    <a:bodyPr>
                      <a:noAutofit/>
                    </a:bodyPr>
                    <a:lstStyle/>
                    <a:p>
                      <a:pPr indent="0" lvl="0" marL="0" rtl="0" algn="ctr">
                        <a:spcBef>
                          <a:spcPts val="0"/>
                        </a:spcBef>
                        <a:spcAft>
                          <a:spcPts val="0"/>
                        </a:spcAft>
                        <a:buNone/>
                      </a:pPr>
                      <a:r>
                        <a:rPr b="1" lang="en" sz="2400">
                          <a:solidFill>
                            <a:srgbClr val="4A86E8"/>
                          </a:solidFill>
                          <a:latin typeface="Cambria"/>
                          <a:ea typeface="Cambria"/>
                          <a:cs typeface="Cambria"/>
                          <a:sym typeface="Cambria"/>
                        </a:rPr>
                        <a:t>Goal 5.</a:t>
                      </a:r>
                      <a:endParaRPr sz="2400">
                        <a:latin typeface="Cambria"/>
                        <a:ea typeface="Cambria"/>
                        <a:cs typeface="Cambria"/>
                        <a:sym typeface="Cambria"/>
                      </a:endParaRPr>
                    </a:p>
                  </a:txBody>
                  <a:tcPr marT="63500" marB="63500" marR="63500" marL="63500"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Better Data UX </a:t>
                      </a:r>
                      <a:r>
                        <a:rPr lang="en" sz="2200">
                          <a:solidFill>
                            <a:srgbClr val="434343"/>
                          </a:solidFill>
                        </a:rPr>
                        <a:t>(Visualize, Search, Embed, Alert)</a:t>
                      </a:r>
                      <a:endParaRPr sz="2200">
                        <a:solidFill>
                          <a:srgbClr val="434343"/>
                        </a:solidFill>
                      </a:endParaRPr>
                    </a:p>
                  </a:txBody>
                  <a:tcPr marT="91425" marB="91425" marR="91425" marL="91425" anchor="ct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b="1" lang="en" sz="2400">
                          <a:solidFill>
                            <a:srgbClr val="4A86E8"/>
                          </a:solidFill>
                          <a:latin typeface="Cambria"/>
                          <a:ea typeface="Cambria"/>
                          <a:cs typeface="Cambria"/>
                          <a:sym typeface="Cambria"/>
                        </a:rPr>
                        <a:t>Goal 6.</a:t>
                      </a:r>
                      <a:endParaRPr sz="2400">
                        <a:latin typeface="Cambria"/>
                        <a:ea typeface="Cambria"/>
                        <a:cs typeface="Cambria"/>
                        <a:sym typeface="Cambria"/>
                      </a:endParaRPr>
                    </a:p>
                  </a:txBody>
                  <a:tcPr marT="63500" marB="63500" marR="63500" marL="63500" anchor="ctr">
                    <a:lnT cap="flat" cmpd="sng" w="19050">
                      <a:solidFill>
                        <a:srgbClr val="D9D9D9"/>
                      </a:solidFill>
                      <a:prstDash val="solid"/>
                      <a:round/>
                      <a:headEnd len="sm" w="sm" type="none"/>
                      <a:tailEnd len="sm" w="sm" type="none"/>
                    </a:lnT>
                    <a:lnB cap="flat" cmpd="sng" w="19050">
                      <a:solidFill>
                        <a:srgbClr val="EFEFEF"/>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sz="2200">
                          <a:solidFill>
                            <a:srgbClr val="434343"/>
                          </a:solidFill>
                        </a:rPr>
                        <a:t>Innovate with External Partners</a:t>
                      </a:r>
                      <a:endParaRPr b="1" sz="2200">
                        <a:solidFill>
                          <a:srgbClr val="434343"/>
                        </a:solidFill>
                      </a:endParaRPr>
                    </a:p>
                  </a:txBody>
                  <a:tcPr marT="91425" marB="91425" marR="91425" marL="91425" anchor="ctr">
                    <a:lnT cap="flat" cmpd="sng" w="19050">
                      <a:solidFill>
                        <a:srgbClr val="D9D9D9"/>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sp>
        <p:nvSpPr>
          <p:cNvPr id="355" name="Google Shape;355;p51"/>
          <p:cNvSpPr txBox="1"/>
          <p:nvPr>
            <p:ph type="title"/>
          </p:nvPr>
        </p:nvSpPr>
        <p:spPr>
          <a:xfrm>
            <a:off x="76200" y="76203"/>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 Goals </a:t>
            </a:r>
            <a:endParaRPr/>
          </a:p>
        </p:txBody>
      </p:sp>
      <p:sp>
        <p:nvSpPr>
          <p:cNvPr id="356" name="Google Shape;356;p51"/>
          <p:cNvSpPr txBox="1"/>
          <p:nvPr/>
        </p:nvSpPr>
        <p:spPr>
          <a:xfrm>
            <a:off x="87750" y="644040"/>
            <a:ext cx="8453400" cy="5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a:highlight>
                  <a:srgbClr val="FFFFFF"/>
                </a:highlight>
              </a:rPr>
              <a:t>These goals should guide a 3 year strategy for institutionalizing open data across the City of Raleigh.</a:t>
            </a:r>
            <a:endParaRPr>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52"/>
          <p:cNvPicPr preferRelativeResize="0"/>
          <p:nvPr/>
        </p:nvPicPr>
        <p:blipFill>
          <a:blip r:embed="rId3">
            <a:alphaModFix/>
          </a:blip>
          <a:stretch>
            <a:fillRect/>
          </a:stretch>
        </p:blipFill>
        <p:spPr>
          <a:xfrm>
            <a:off x="223675" y="720875"/>
            <a:ext cx="8210550" cy="4533900"/>
          </a:xfrm>
          <a:prstGeom prst="rect">
            <a:avLst/>
          </a:prstGeom>
          <a:noFill/>
          <a:ln>
            <a:noFill/>
          </a:ln>
        </p:spPr>
      </p:pic>
      <p:sp>
        <p:nvSpPr>
          <p:cNvPr id="362" name="Google Shape;362;p52"/>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 Services</a:t>
            </a:r>
            <a:endParaRPr/>
          </a:p>
        </p:txBody>
      </p:sp>
      <p:pic>
        <p:nvPicPr>
          <p:cNvPr id="363" name="Google Shape;363;p52"/>
          <p:cNvPicPr preferRelativeResize="0"/>
          <p:nvPr/>
        </p:nvPicPr>
        <p:blipFill>
          <a:blip r:embed="rId4">
            <a:alphaModFix/>
          </a:blip>
          <a:stretch>
            <a:fillRect/>
          </a:stretch>
        </p:blipFill>
        <p:spPr>
          <a:xfrm>
            <a:off x="250525" y="744325"/>
            <a:ext cx="8210551" cy="439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a:t>
            </a:r>
            <a:endParaRPr/>
          </a:p>
        </p:txBody>
      </p:sp>
      <p:pic>
        <p:nvPicPr>
          <p:cNvPr id="369" name="Google Shape;369;p53"/>
          <p:cNvPicPr preferRelativeResize="0"/>
          <p:nvPr/>
        </p:nvPicPr>
        <p:blipFill>
          <a:blip r:embed="rId3">
            <a:alphaModFix/>
          </a:blip>
          <a:stretch>
            <a:fillRect/>
          </a:stretch>
        </p:blipFill>
        <p:spPr>
          <a:xfrm>
            <a:off x="598250" y="838950"/>
            <a:ext cx="8126450" cy="423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4"/>
          <p:cNvSpPr/>
          <p:nvPr/>
        </p:nvSpPr>
        <p:spPr>
          <a:xfrm>
            <a:off x="4071775" y="1761900"/>
            <a:ext cx="1581300" cy="10329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Targeted </a:t>
            </a:r>
            <a:r>
              <a:rPr lang="en" sz="1800"/>
              <a:t>Community Input</a:t>
            </a:r>
            <a:endParaRPr sz="1800"/>
          </a:p>
        </p:txBody>
      </p:sp>
      <p:sp>
        <p:nvSpPr>
          <p:cNvPr id="375" name="Google Shape;375;p5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 Model Process</a:t>
            </a:r>
            <a:endParaRPr/>
          </a:p>
        </p:txBody>
      </p:sp>
      <p:sp>
        <p:nvSpPr>
          <p:cNvPr id="376" name="Google Shape;376;p54"/>
          <p:cNvSpPr/>
          <p:nvPr/>
        </p:nvSpPr>
        <p:spPr>
          <a:xfrm>
            <a:off x="232175" y="1631700"/>
            <a:ext cx="1444800" cy="1293300"/>
          </a:xfrm>
          <a:prstGeom prst="homePlate">
            <a:avLst>
              <a:gd fmla="val 2191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Sharing Internally</a:t>
            </a:r>
            <a:endParaRPr b="1" sz="1800"/>
          </a:p>
        </p:txBody>
      </p:sp>
      <p:sp>
        <p:nvSpPr>
          <p:cNvPr id="377" name="Google Shape;377;p54"/>
          <p:cNvSpPr/>
          <p:nvPr/>
        </p:nvSpPr>
        <p:spPr>
          <a:xfrm>
            <a:off x="2672936" y="1631700"/>
            <a:ext cx="1444800" cy="1293300"/>
          </a:xfrm>
          <a:prstGeom prst="homePlate">
            <a:avLst>
              <a:gd fmla="val 20378"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Enrich &amp; Expand </a:t>
            </a:r>
            <a:r>
              <a:rPr lang="en" sz="1200">
                <a:solidFill>
                  <a:schemeClr val="dk1"/>
                </a:solidFill>
              </a:rPr>
              <a:t>(public catalog release)</a:t>
            </a:r>
            <a:endParaRPr b="1" sz="1800"/>
          </a:p>
        </p:txBody>
      </p:sp>
      <p:sp>
        <p:nvSpPr>
          <p:cNvPr id="378" name="Google Shape;378;p54"/>
          <p:cNvSpPr/>
          <p:nvPr/>
        </p:nvSpPr>
        <p:spPr>
          <a:xfrm>
            <a:off x="5705881" y="1631700"/>
            <a:ext cx="1444800" cy="1293300"/>
          </a:xfrm>
          <a:prstGeom prst="homePlate">
            <a:avLst>
              <a:gd fmla="val 23316"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Open Data </a:t>
            </a:r>
            <a:br>
              <a:rPr b="1" lang="en" sz="1800"/>
            </a:br>
            <a:r>
              <a:rPr lang="en" sz="1200"/>
              <a:t>(public release)</a:t>
            </a:r>
            <a:endParaRPr sz="1200"/>
          </a:p>
        </p:txBody>
      </p:sp>
      <p:sp>
        <p:nvSpPr>
          <p:cNvPr id="379" name="Google Shape;379;p54"/>
          <p:cNvSpPr txBox="1"/>
          <p:nvPr/>
        </p:nvSpPr>
        <p:spPr>
          <a:xfrm>
            <a:off x="2359175" y="2909850"/>
            <a:ext cx="18618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Prioritize Datasets for automation / public release</a:t>
            </a:r>
            <a:endParaRPr sz="1100"/>
          </a:p>
          <a:p>
            <a:pPr indent="0" lvl="0" marL="0" rtl="0" algn="l">
              <a:spcBef>
                <a:spcPts val="0"/>
              </a:spcBef>
              <a:spcAft>
                <a:spcPts val="0"/>
              </a:spcAft>
              <a:buNone/>
            </a:pPr>
            <a:r>
              <a:rPr lang="en" sz="1100"/>
              <a:t>* Add Metadata to Inventory</a:t>
            </a:r>
            <a:endParaRPr sz="1100"/>
          </a:p>
          <a:p>
            <a:pPr indent="0" lvl="0" marL="0" rtl="0" algn="l">
              <a:spcBef>
                <a:spcPts val="0"/>
              </a:spcBef>
              <a:spcAft>
                <a:spcPts val="0"/>
              </a:spcAft>
              <a:buNone/>
            </a:pPr>
            <a:r>
              <a:rPr lang="en" sz="1100"/>
              <a:t>* Initial IT analysis of priority datasets</a:t>
            </a:r>
            <a:endParaRPr sz="1100"/>
          </a:p>
          <a:p>
            <a:pPr indent="0" lvl="0" marL="0" rtl="0" algn="l">
              <a:spcBef>
                <a:spcPts val="0"/>
              </a:spcBef>
              <a:spcAft>
                <a:spcPts val="0"/>
              </a:spcAft>
              <a:buNone/>
            </a:pPr>
            <a:r>
              <a:rPr lang="en" sz="1100"/>
              <a:t>* Release Catalog</a:t>
            </a:r>
            <a:endParaRPr sz="1100"/>
          </a:p>
        </p:txBody>
      </p:sp>
      <p:sp>
        <p:nvSpPr>
          <p:cNvPr id="380" name="Google Shape;380;p54"/>
          <p:cNvSpPr txBox="1"/>
          <p:nvPr/>
        </p:nvSpPr>
        <p:spPr>
          <a:xfrm>
            <a:off x="4106226" y="2909850"/>
            <a:ext cx="15813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 Analyze/Clean</a:t>
            </a:r>
            <a:endParaRPr sz="1100">
              <a:solidFill>
                <a:schemeClr val="dk1"/>
              </a:solidFill>
            </a:endParaRPr>
          </a:p>
          <a:p>
            <a:pPr indent="0" lvl="0" marL="0" rtl="0" algn="l">
              <a:spcBef>
                <a:spcPts val="0"/>
              </a:spcBef>
              <a:spcAft>
                <a:spcPts val="0"/>
              </a:spcAft>
              <a:buNone/>
            </a:pPr>
            <a:r>
              <a:rPr lang="en" sz="1100"/>
              <a:t>* Share with variety of key stakeholders</a:t>
            </a:r>
            <a:endParaRPr sz="1100"/>
          </a:p>
          <a:p>
            <a:pPr indent="0" lvl="0" marL="0" rtl="0" algn="l">
              <a:spcBef>
                <a:spcPts val="0"/>
              </a:spcBef>
              <a:spcAft>
                <a:spcPts val="0"/>
              </a:spcAft>
              <a:buNone/>
            </a:pPr>
            <a:r>
              <a:rPr lang="en" sz="1100"/>
              <a:t>* Automate</a:t>
            </a:r>
            <a:endParaRPr sz="1100"/>
          </a:p>
          <a:p>
            <a:pPr indent="0" lvl="0" marL="0" rtl="0" algn="l">
              <a:spcBef>
                <a:spcPts val="0"/>
              </a:spcBef>
              <a:spcAft>
                <a:spcPts val="0"/>
              </a:spcAft>
              <a:buNone/>
            </a:pPr>
            <a:r>
              <a:rPr lang="en" sz="1100"/>
              <a:t>* Communications</a:t>
            </a:r>
            <a:endParaRPr sz="1100"/>
          </a:p>
          <a:p>
            <a:pPr indent="0" lvl="0" marL="0" rtl="0" algn="l">
              <a:spcBef>
                <a:spcPts val="0"/>
              </a:spcBef>
              <a:spcAft>
                <a:spcPts val="0"/>
              </a:spcAft>
              <a:buNone/>
            </a:pPr>
            <a:r>
              <a:rPr lang="en" sz="1100"/>
              <a:t>* Plan Engagement</a:t>
            </a:r>
            <a:endParaRPr sz="1100"/>
          </a:p>
        </p:txBody>
      </p:sp>
      <p:sp>
        <p:nvSpPr>
          <p:cNvPr id="381" name="Google Shape;381;p54"/>
          <p:cNvSpPr/>
          <p:nvPr/>
        </p:nvSpPr>
        <p:spPr>
          <a:xfrm>
            <a:off x="7156500" y="1631700"/>
            <a:ext cx="1823700" cy="1293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Community Engagement</a:t>
            </a:r>
            <a:endParaRPr sz="1800"/>
          </a:p>
          <a:p>
            <a:pPr indent="0" lvl="0" marL="0" rtl="0" algn="l">
              <a:spcBef>
                <a:spcPts val="0"/>
              </a:spcBef>
              <a:spcAft>
                <a:spcPts val="0"/>
              </a:spcAft>
              <a:buNone/>
            </a:pPr>
            <a:r>
              <a:rPr lang="en"/>
              <a:t>(Event or Project)</a:t>
            </a:r>
            <a:endParaRPr/>
          </a:p>
        </p:txBody>
      </p:sp>
      <p:sp>
        <p:nvSpPr>
          <p:cNvPr id="382" name="Google Shape;382;p54"/>
          <p:cNvSpPr/>
          <p:nvPr/>
        </p:nvSpPr>
        <p:spPr>
          <a:xfrm>
            <a:off x="1650228" y="1631700"/>
            <a:ext cx="966900" cy="378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IT</a:t>
            </a:r>
            <a:endParaRPr sz="1200"/>
          </a:p>
        </p:txBody>
      </p:sp>
      <p:sp>
        <p:nvSpPr>
          <p:cNvPr id="383" name="Google Shape;383;p54"/>
          <p:cNvSpPr/>
          <p:nvPr/>
        </p:nvSpPr>
        <p:spPr>
          <a:xfrm>
            <a:off x="1650228" y="2089350"/>
            <a:ext cx="966900" cy="378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Inside Dept.</a:t>
            </a:r>
            <a:endParaRPr sz="1200"/>
          </a:p>
        </p:txBody>
      </p:sp>
      <p:sp>
        <p:nvSpPr>
          <p:cNvPr id="384" name="Google Shape;384;p54"/>
          <p:cNvSpPr/>
          <p:nvPr/>
        </p:nvSpPr>
        <p:spPr>
          <a:xfrm>
            <a:off x="1650228" y="2547000"/>
            <a:ext cx="966900" cy="378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Other Depts.</a:t>
            </a:r>
            <a:endParaRPr sz="1200"/>
          </a:p>
        </p:txBody>
      </p:sp>
      <p:sp>
        <p:nvSpPr>
          <p:cNvPr id="385" name="Google Shape;385;p54"/>
          <p:cNvSpPr txBox="1"/>
          <p:nvPr/>
        </p:nvSpPr>
        <p:spPr>
          <a:xfrm>
            <a:off x="163800" y="2909850"/>
            <a:ext cx="1823700" cy="14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Inventory/“Data dump”</a:t>
            </a:r>
            <a:endParaRPr sz="1100"/>
          </a:p>
          <a:p>
            <a:pPr indent="0" lvl="0" marL="0" rtl="0" algn="l">
              <a:spcBef>
                <a:spcPts val="0"/>
              </a:spcBef>
              <a:spcAft>
                <a:spcPts val="0"/>
              </a:spcAft>
              <a:buNone/>
            </a:pPr>
            <a:r>
              <a:rPr lang="en" sz="1100"/>
              <a:t>* Brainstorm Data Needs &amp; Use Cases based on past requests</a:t>
            </a:r>
            <a:endParaRPr sz="1100"/>
          </a:p>
          <a:p>
            <a:pPr indent="0" lvl="0" marL="0" rtl="0" algn="l">
              <a:spcBef>
                <a:spcPts val="0"/>
              </a:spcBef>
              <a:spcAft>
                <a:spcPts val="0"/>
              </a:spcAft>
              <a:buNone/>
            </a:pPr>
            <a:r>
              <a:rPr lang="en" sz="1100"/>
              <a:t>* Expedite publishing of “Low hanging fruit” and time saving data</a:t>
            </a:r>
            <a:endParaRPr sz="1100"/>
          </a:p>
          <a:p>
            <a:pPr indent="0" lvl="0" marL="0" rtl="0" algn="l">
              <a:spcBef>
                <a:spcPts val="0"/>
              </a:spcBef>
              <a:spcAft>
                <a:spcPts val="0"/>
              </a:spcAft>
              <a:buNone/>
            </a:pPr>
            <a:r>
              <a:rPr lang="en" sz="1100"/>
              <a:t>* Provide IT Access</a:t>
            </a:r>
            <a:endParaRPr sz="1100"/>
          </a:p>
        </p:txBody>
      </p:sp>
      <p:sp>
        <p:nvSpPr>
          <p:cNvPr id="386" name="Google Shape;386;p54"/>
          <p:cNvSpPr txBox="1"/>
          <p:nvPr/>
        </p:nvSpPr>
        <p:spPr>
          <a:xfrm>
            <a:off x="5640625" y="2909850"/>
            <a:ext cx="18237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 Feedback on useful structure of data</a:t>
            </a:r>
            <a:endParaRPr sz="1100"/>
          </a:p>
        </p:txBody>
      </p:sp>
      <p:sp>
        <p:nvSpPr>
          <p:cNvPr id="387" name="Google Shape;387;p54"/>
          <p:cNvSpPr/>
          <p:nvPr/>
        </p:nvSpPr>
        <p:spPr>
          <a:xfrm flipH="1">
            <a:off x="2323382" y="2154451"/>
            <a:ext cx="3456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flipH="1">
            <a:off x="3710916" y="2154451"/>
            <a:ext cx="3456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4"/>
          <p:cNvSpPr/>
          <p:nvPr/>
        </p:nvSpPr>
        <p:spPr>
          <a:xfrm flipH="1">
            <a:off x="5360275" y="2154451"/>
            <a:ext cx="3456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4"/>
          <p:cNvSpPr/>
          <p:nvPr/>
        </p:nvSpPr>
        <p:spPr>
          <a:xfrm flipH="1">
            <a:off x="232209" y="1162900"/>
            <a:ext cx="3456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4"/>
          <p:cNvSpPr txBox="1"/>
          <p:nvPr/>
        </p:nvSpPr>
        <p:spPr>
          <a:xfrm>
            <a:off x="548675" y="987925"/>
            <a:ext cx="26379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Governance Check Point / Sign off</a:t>
            </a:r>
            <a:endParaRPr/>
          </a:p>
        </p:txBody>
      </p:sp>
      <p:sp>
        <p:nvSpPr>
          <p:cNvPr id="392" name="Google Shape;392;p54"/>
          <p:cNvSpPr/>
          <p:nvPr/>
        </p:nvSpPr>
        <p:spPr>
          <a:xfrm flipH="1">
            <a:off x="1290156" y="2154451"/>
            <a:ext cx="3456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4"/>
          <p:cNvSpPr txBox="1"/>
          <p:nvPr/>
        </p:nvSpPr>
        <p:spPr>
          <a:xfrm>
            <a:off x="7169025" y="2909850"/>
            <a:ext cx="18237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 Encourage innovative reuses of data to achieve city goals</a:t>
            </a:r>
            <a:endParaRPr sz="1100">
              <a:solidFill>
                <a:schemeClr val="dk1"/>
              </a:solidFill>
            </a:endParaRPr>
          </a:p>
          <a:p>
            <a:pPr indent="0" lvl="0" marL="0" rtl="0" algn="l">
              <a:spcBef>
                <a:spcPts val="0"/>
              </a:spcBef>
              <a:spcAft>
                <a:spcPts val="0"/>
              </a:spcAft>
              <a:buNone/>
            </a:pPr>
            <a:r>
              <a:rPr lang="en" sz="1100">
                <a:solidFill>
                  <a:schemeClr val="dk1"/>
                </a:solidFill>
              </a:rPr>
              <a:t>* Respond / Support customers of data </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Engagement Path</a:t>
            </a:r>
            <a:endParaRPr/>
          </a:p>
        </p:txBody>
      </p:sp>
      <p:sp>
        <p:nvSpPr>
          <p:cNvPr id="399" name="Google Shape;399;p55"/>
          <p:cNvSpPr/>
          <p:nvPr/>
        </p:nvSpPr>
        <p:spPr>
          <a:xfrm>
            <a:off x="262800" y="2241825"/>
            <a:ext cx="1821300" cy="7905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r>
              <a:rPr lang="en">
                <a:solidFill>
                  <a:schemeClr val="dk1"/>
                </a:solidFill>
              </a:rPr>
              <a:t>Management </a:t>
            </a:r>
            <a:r>
              <a:rPr lang="en"/>
              <a:t>&amp; </a:t>
            </a:r>
            <a:r>
              <a:rPr lang="en">
                <a:solidFill>
                  <a:schemeClr val="dk1"/>
                </a:solidFill>
              </a:rPr>
              <a:t>GIS </a:t>
            </a:r>
            <a:r>
              <a:rPr lang="en"/>
              <a:t>Training</a:t>
            </a:r>
            <a:endParaRPr/>
          </a:p>
        </p:txBody>
      </p:sp>
      <p:sp>
        <p:nvSpPr>
          <p:cNvPr id="400" name="Google Shape;400;p55"/>
          <p:cNvSpPr/>
          <p:nvPr/>
        </p:nvSpPr>
        <p:spPr>
          <a:xfrm>
            <a:off x="3987525" y="2260800"/>
            <a:ext cx="1408800" cy="790500"/>
          </a:xfrm>
          <a:prstGeom prst="homePlate">
            <a:avLst>
              <a:gd fmla="val 5000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Expand</a:t>
            </a:r>
            <a:endParaRPr/>
          </a:p>
        </p:txBody>
      </p:sp>
      <p:sp>
        <p:nvSpPr>
          <p:cNvPr id="401" name="Google Shape;401;p55"/>
          <p:cNvSpPr/>
          <p:nvPr/>
        </p:nvSpPr>
        <p:spPr>
          <a:xfrm>
            <a:off x="5161592" y="2260800"/>
            <a:ext cx="1408800" cy="790500"/>
          </a:xfrm>
          <a:prstGeom prst="homePlate">
            <a:avLst>
              <a:gd fmla="val 5000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Enrich</a:t>
            </a:r>
            <a:endParaRPr/>
          </a:p>
        </p:txBody>
      </p:sp>
      <p:sp>
        <p:nvSpPr>
          <p:cNvPr id="402" name="Google Shape;402;p55"/>
          <p:cNvSpPr/>
          <p:nvPr/>
        </p:nvSpPr>
        <p:spPr>
          <a:xfrm>
            <a:off x="6366417" y="2260800"/>
            <a:ext cx="1408800" cy="790500"/>
          </a:xfrm>
          <a:prstGeom prst="homePlate">
            <a:avLst>
              <a:gd fmla="val 5000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Open</a:t>
            </a:r>
            <a:endParaRPr/>
          </a:p>
        </p:txBody>
      </p:sp>
      <p:sp>
        <p:nvSpPr>
          <p:cNvPr id="403" name="Google Shape;403;p55"/>
          <p:cNvSpPr txBox="1"/>
          <p:nvPr/>
        </p:nvSpPr>
        <p:spPr>
          <a:xfrm>
            <a:off x="186600" y="3036200"/>
            <a:ext cx="22044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Beginners targeting performance based data review</a:t>
            </a:r>
            <a:endParaRPr sz="1100"/>
          </a:p>
          <a:p>
            <a:pPr indent="0" lvl="0" marL="0" rtl="0" algn="l">
              <a:spcBef>
                <a:spcPts val="0"/>
              </a:spcBef>
              <a:spcAft>
                <a:spcPts val="0"/>
              </a:spcAft>
              <a:buNone/>
            </a:pPr>
            <a:r>
              <a:rPr lang="en" sz="1100"/>
              <a:t>* Advanced for existing analysts</a:t>
            </a:r>
            <a:endParaRPr sz="1100"/>
          </a:p>
          <a:p>
            <a:pPr indent="0" lvl="0" marL="0" rtl="0" algn="l">
              <a:spcBef>
                <a:spcPts val="0"/>
              </a:spcBef>
              <a:spcAft>
                <a:spcPts val="0"/>
              </a:spcAft>
              <a:buNone/>
            </a:pPr>
            <a:r>
              <a:rPr lang="en" sz="1100"/>
              <a:t>* NC Analytics Partnership</a:t>
            </a:r>
            <a:endParaRPr sz="1100"/>
          </a:p>
        </p:txBody>
      </p:sp>
      <p:sp>
        <p:nvSpPr>
          <p:cNvPr id="404" name="Google Shape;404;p55"/>
          <p:cNvSpPr/>
          <p:nvPr/>
        </p:nvSpPr>
        <p:spPr>
          <a:xfrm>
            <a:off x="262800" y="1179900"/>
            <a:ext cx="1242350" cy="950800"/>
          </a:xfrm>
          <a:prstGeom prst="flowChartOffpageConnec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Performance Mgt Training</a:t>
            </a:r>
            <a:endParaRPr/>
          </a:p>
        </p:txBody>
      </p:sp>
      <p:sp>
        <p:nvSpPr>
          <p:cNvPr id="405" name="Google Shape;405;p55"/>
          <p:cNvSpPr/>
          <p:nvPr/>
        </p:nvSpPr>
        <p:spPr>
          <a:xfrm>
            <a:off x="2379775" y="2291100"/>
            <a:ext cx="1477800" cy="29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Division 1</a:t>
            </a:r>
            <a:endParaRPr/>
          </a:p>
        </p:txBody>
      </p:sp>
      <p:sp>
        <p:nvSpPr>
          <p:cNvPr id="406" name="Google Shape;406;p55"/>
          <p:cNvSpPr/>
          <p:nvPr/>
        </p:nvSpPr>
        <p:spPr>
          <a:xfrm>
            <a:off x="2379775" y="2640525"/>
            <a:ext cx="1477800" cy="29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Division 2</a:t>
            </a:r>
            <a:endParaRPr/>
          </a:p>
        </p:txBody>
      </p:sp>
      <p:sp>
        <p:nvSpPr>
          <p:cNvPr id="407" name="Google Shape;407;p55"/>
          <p:cNvSpPr/>
          <p:nvPr/>
        </p:nvSpPr>
        <p:spPr>
          <a:xfrm>
            <a:off x="2379775" y="2989950"/>
            <a:ext cx="1477800" cy="29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Division 3</a:t>
            </a:r>
            <a:endParaRPr/>
          </a:p>
        </p:txBody>
      </p:sp>
      <p:sp>
        <p:nvSpPr>
          <p:cNvPr id="408" name="Google Shape;408;p55"/>
          <p:cNvSpPr/>
          <p:nvPr/>
        </p:nvSpPr>
        <p:spPr>
          <a:xfrm>
            <a:off x="2379775" y="3339375"/>
            <a:ext cx="1477800" cy="29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Division 4</a:t>
            </a:r>
            <a:endParaRPr/>
          </a:p>
        </p:txBody>
      </p:sp>
      <p:sp>
        <p:nvSpPr>
          <p:cNvPr id="409" name="Google Shape;409;p55"/>
          <p:cNvSpPr txBox="1"/>
          <p:nvPr/>
        </p:nvSpPr>
        <p:spPr>
          <a:xfrm>
            <a:off x="3919150" y="3036200"/>
            <a:ext cx="12423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Inventory</a:t>
            </a:r>
            <a:endParaRPr sz="1100"/>
          </a:p>
          <a:p>
            <a:pPr indent="0" lvl="0" marL="0" rtl="0" algn="l">
              <a:spcBef>
                <a:spcPts val="0"/>
              </a:spcBef>
              <a:spcAft>
                <a:spcPts val="0"/>
              </a:spcAft>
              <a:buNone/>
            </a:pPr>
            <a:r>
              <a:rPr lang="en" sz="1100"/>
              <a:t>* Brainstorm Data Needs &amp;  Use Cases</a:t>
            </a:r>
            <a:endParaRPr sz="1100"/>
          </a:p>
          <a:p>
            <a:pPr indent="0" lvl="0" marL="0" rtl="0" algn="l">
              <a:spcBef>
                <a:spcPts val="0"/>
              </a:spcBef>
              <a:spcAft>
                <a:spcPts val="0"/>
              </a:spcAft>
              <a:buNone/>
            </a:pPr>
            <a:r>
              <a:rPr lang="en" sz="1100"/>
              <a:t>* Community Input</a:t>
            </a:r>
            <a:endParaRPr sz="1100"/>
          </a:p>
        </p:txBody>
      </p:sp>
      <p:sp>
        <p:nvSpPr>
          <p:cNvPr id="410" name="Google Shape;410;p55"/>
          <p:cNvSpPr txBox="1"/>
          <p:nvPr/>
        </p:nvSpPr>
        <p:spPr>
          <a:xfrm>
            <a:off x="5085400" y="3036200"/>
            <a:ext cx="12423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Prioritize Datasets</a:t>
            </a:r>
            <a:endParaRPr sz="1100"/>
          </a:p>
          <a:p>
            <a:pPr indent="0" lvl="0" marL="0" rtl="0" algn="l">
              <a:spcBef>
                <a:spcPts val="0"/>
              </a:spcBef>
              <a:spcAft>
                <a:spcPts val="0"/>
              </a:spcAft>
              <a:buNone/>
            </a:pPr>
            <a:r>
              <a:rPr lang="en" sz="1100"/>
              <a:t>* Add Metadata to Inventory</a:t>
            </a:r>
            <a:endParaRPr sz="1100"/>
          </a:p>
        </p:txBody>
      </p:sp>
      <p:sp>
        <p:nvSpPr>
          <p:cNvPr id="411" name="Google Shape;411;p55"/>
          <p:cNvSpPr txBox="1"/>
          <p:nvPr/>
        </p:nvSpPr>
        <p:spPr>
          <a:xfrm>
            <a:off x="3989100" y="1913100"/>
            <a:ext cx="10089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4 weeks</a:t>
            </a:r>
            <a:endParaRPr sz="1100"/>
          </a:p>
        </p:txBody>
      </p:sp>
      <p:sp>
        <p:nvSpPr>
          <p:cNvPr id="412" name="Google Shape;412;p55"/>
          <p:cNvSpPr txBox="1"/>
          <p:nvPr/>
        </p:nvSpPr>
        <p:spPr>
          <a:xfrm>
            <a:off x="5177763" y="1913100"/>
            <a:ext cx="10089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6 weeks</a:t>
            </a:r>
            <a:endParaRPr sz="1100"/>
          </a:p>
        </p:txBody>
      </p:sp>
      <p:sp>
        <p:nvSpPr>
          <p:cNvPr id="413" name="Google Shape;413;p55"/>
          <p:cNvSpPr txBox="1"/>
          <p:nvPr/>
        </p:nvSpPr>
        <p:spPr>
          <a:xfrm>
            <a:off x="6366438" y="1913100"/>
            <a:ext cx="10089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4 weeks</a:t>
            </a:r>
            <a:endParaRPr sz="1100"/>
          </a:p>
        </p:txBody>
      </p:sp>
      <p:sp>
        <p:nvSpPr>
          <p:cNvPr id="414" name="Google Shape;414;p55"/>
          <p:cNvSpPr txBox="1"/>
          <p:nvPr/>
        </p:nvSpPr>
        <p:spPr>
          <a:xfrm>
            <a:off x="2379775" y="1913100"/>
            <a:ext cx="14778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3 weeks - Wave 1</a:t>
            </a:r>
            <a:endParaRPr sz="1100"/>
          </a:p>
        </p:txBody>
      </p:sp>
      <p:grpSp>
        <p:nvGrpSpPr>
          <p:cNvPr id="415" name="Google Shape;415;p55"/>
          <p:cNvGrpSpPr/>
          <p:nvPr/>
        </p:nvGrpSpPr>
        <p:grpSpPr>
          <a:xfrm>
            <a:off x="252979" y="4114168"/>
            <a:ext cx="1840936" cy="473175"/>
            <a:chOff x="2895976" y="1592300"/>
            <a:chExt cx="950700" cy="684175"/>
          </a:xfrm>
        </p:grpSpPr>
        <p:sp>
          <p:nvSpPr>
            <p:cNvPr id="416" name="Google Shape;416;p55"/>
            <p:cNvSpPr/>
            <p:nvPr/>
          </p:nvSpPr>
          <p:spPr>
            <a:xfrm rot="-5400000">
              <a:off x="2989887" y="1508963"/>
              <a:ext cx="684175" cy="850850"/>
            </a:xfrm>
            <a:prstGeom prst="flowChartOffpageConnector">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5"/>
            <p:cNvSpPr txBox="1"/>
            <p:nvPr/>
          </p:nvSpPr>
          <p:spPr>
            <a:xfrm>
              <a:off x="2895976" y="1740750"/>
              <a:ext cx="9507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Assess Dept. Readiness</a:t>
              </a:r>
              <a:endParaRPr sz="1000">
                <a:solidFill>
                  <a:schemeClr val="dk1"/>
                </a:solidFill>
              </a:endParaRPr>
            </a:p>
          </p:txBody>
        </p:sp>
      </p:grpSp>
      <p:sp>
        <p:nvSpPr>
          <p:cNvPr id="418" name="Google Shape;418;p55"/>
          <p:cNvSpPr/>
          <p:nvPr/>
        </p:nvSpPr>
        <p:spPr>
          <a:xfrm>
            <a:off x="7775225" y="2260800"/>
            <a:ext cx="1242300" cy="7905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Community Engagement</a:t>
            </a:r>
            <a:endParaRPr sz="1200"/>
          </a:p>
          <a:p>
            <a:pPr indent="0" lvl="0" marL="0" rtl="0" algn="l">
              <a:spcBef>
                <a:spcPts val="0"/>
              </a:spcBef>
              <a:spcAft>
                <a:spcPts val="0"/>
              </a:spcAft>
              <a:buNone/>
            </a:pPr>
            <a:r>
              <a:rPr lang="en" sz="1200"/>
              <a:t>(Event or Project)</a:t>
            </a:r>
            <a:endParaRPr sz="1200"/>
          </a:p>
        </p:txBody>
      </p:sp>
      <p:sp>
        <p:nvSpPr>
          <p:cNvPr id="419" name="Google Shape;419;p55"/>
          <p:cNvSpPr txBox="1"/>
          <p:nvPr/>
        </p:nvSpPr>
        <p:spPr>
          <a:xfrm>
            <a:off x="6366425" y="3036200"/>
            <a:ext cx="14088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 Analyze/Clean</a:t>
            </a:r>
            <a:endParaRPr sz="1100">
              <a:solidFill>
                <a:schemeClr val="dk1"/>
              </a:solidFill>
            </a:endParaRPr>
          </a:p>
          <a:p>
            <a:pPr indent="0" lvl="0" marL="0" rtl="0" algn="l">
              <a:spcBef>
                <a:spcPts val="0"/>
              </a:spcBef>
              <a:spcAft>
                <a:spcPts val="0"/>
              </a:spcAft>
              <a:buNone/>
            </a:pPr>
            <a:r>
              <a:rPr lang="en" sz="1100"/>
              <a:t>* Automate</a:t>
            </a:r>
            <a:endParaRPr sz="1100"/>
          </a:p>
          <a:p>
            <a:pPr indent="0" lvl="0" marL="0" rtl="0" algn="l">
              <a:spcBef>
                <a:spcPts val="0"/>
              </a:spcBef>
              <a:spcAft>
                <a:spcPts val="0"/>
              </a:spcAft>
              <a:buNone/>
            </a:pPr>
            <a:r>
              <a:rPr lang="en" sz="1100"/>
              <a:t>* Communications</a:t>
            </a:r>
            <a:endParaRPr sz="1100"/>
          </a:p>
          <a:p>
            <a:pPr indent="0" lvl="0" marL="0" rtl="0" algn="l">
              <a:spcBef>
                <a:spcPts val="0"/>
              </a:spcBef>
              <a:spcAft>
                <a:spcPts val="0"/>
              </a:spcAft>
              <a:buNone/>
            </a:pPr>
            <a:r>
              <a:rPr lang="en" sz="1100"/>
              <a:t>* Plan Engagement</a:t>
            </a:r>
            <a:endParaRPr sz="1100"/>
          </a:p>
        </p:txBody>
      </p:sp>
      <p:sp>
        <p:nvSpPr>
          <p:cNvPr id="420" name="Google Shape;420;p55"/>
          <p:cNvSpPr/>
          <p:nvPr/>
        </p:nvSpPr>
        <p:spPr>
          <a:xfrm>
            <a:off x="5838250" y="1167546"/>
            <a:ext cx="2276800" cy="700700"/>
          </a:xfrm>
          <a:custGeom>
            <a:rect b="b" l="l" r="r" t="t"/>
            <a:pathLst>
              <a:path extrusionOk="0" h="28028" w="91072">
                <a:moveTo>
                  <a:pt x="91072" y="25926"/>
                </a:moveTo>
                <a:cubicBezTo>
                  <a:pt x="83600" y="21606"/>
                  <a:pt x="61418" y="-346"/>
                  <a:pt x="46239" y="4"/>
                </a:cubicBezTo>
                <a:cubicBezTo>
                  <a:pt x="31060" y="354"/>
                  <a:pt x="7707" y="23357"/>
                  <a:pt x="0" y="28028"/>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6"/>
          <p:cNvSpPr txBox="1"/>
          <p:nvPr>
            <p:ph type="ctrTitle"/>
          </p:nvPr>
        </p:nvSpPr>
        <p:spPr>
          <a:xfrm>
            <a:off x="764400" y="21353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 Demos</a:t>
            </a:r>
            <a:endParaRPr/>
          </a:p>
        </p:txBody>
      </p:sp>
      <p:sp>
        <p:nvSpPr>
          <p:cNvPr id="426" name="Google Shape;426;p56"/>
          <p:cNvSpPr txBox="1"/>
          <p:nvPr>
            <p:ph idx="1" type="subTitle"/>
          </p:nvPr>
        </p:nvSpPr>
        <p:spPr>
          <a:xfrm>
            <a:off x="685800" y="3028078"/>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Socrata, ArcGIS, Examples</a:t>
            </a:r>
            <a:endParaRPr/>
          </a:p>
        </p:txBody>
      </p:sp>
      <p:pic>
        <p:nvPicPr>
          <p:cNvPr descr="OpenRaleighlogo.png" id="427" name="Google Shape;427;p56"/>
          <p:cNvPicPr preferRelativeResize="0"/>
          <p:nvPr/>
        </p:nvPicPr>
        <p:blipFill>
          <a:blip r:embed="rId3">
            <a:alphaModFix/>
          </a:blip>
          <a:stretch>
            <a:fillRect/>
          </a:stretch>
        </p:blipFill>
        <p:spPr>
          <a:xfrm>
            <a:off x="2171125" y="629475"/>
            <a:ext cx="5099174" cy="125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cxnSp>
        <p:nvCxnSpPr>
          <p:cNvPr id="432" name="Google Shape;432;p57"/>
          <p:cNvCxnSpPr/>
          <p:nvPr/>
        </p:nvCxnSpPr>
        <p:spPr>
          <a:xfrm>
            <a:off x="2243725" y="3818650"/>
            <a:ext cx="6722100" cy="4200"/>
          </a:xfrm>
          <a:prstGeom prst="straightConnector1">
            <a:avLst/>
          </a:prstGeom>
          <a:noFill/>
          <a:ln cap="flat" cmpd="sng" w="9525">
            <a:solidFill>
              <a:schemeClr val="dk2"/>
            </a:solidFill>
            <a:prstDash val="dash"/>
            <a:round/>
            <a:headEnd len="med" w="med" type="none"/>
            <a:tailEnd len="med" w="med" type="none"/>
          </a:ln>
        </p:spPr>
      </p:cxnSp>
      <p:pic>
        <p:nvPicPr>
          <p:cNvPr id="433" name="Google Shape;433;p57"/>
          <p:cNvPicPr preferRelativeResize="0"/>
          <p:nvPr/>
        </p:nvPicPr>
        <p:blipFill rotWithShape="1">
          <a:blip r:embed="rId3">
            <a:alphaModFix/>
          </a:blip>
          <a:srcRect b="0" l="0" r="49153" t="17552"/>
          <a:stretch/>
        </p:blipFill>
        <p:spPr>
          <a:xfrm>
            <a:off x="99750" y="1365800"/>
            <a:ext cx="4174749" cy="3626950"/>
          </a:xfrm>
          <a:prstGeom prst="rect">
            <a:avLst/>
          </a:prstGeom>
          <a:noFill/>
          <a:ln>
            <a:noFill/>
          </a:ln>
        </p:spPr>
      </p:pic>
      <p:pic>
        <p:nvPicPr>
          <p:cNvPr id="434" name="Google Shape;434;p57"/>
          <p:cNvPicPr preferRelativeResize="0"/>
          <p:nvPr/>
        </p:nvPicPr>
        <p:blipFill>
          <a:blip r:embed="rId4">
            <a:alphaModFix/>
          </a:blip>
          <a:stretch>
            <a:fillRect/>
          </a:stretch>
        </p:blipFill>
        <p:spPr>
          <a:xfrm>
            <a:off x="4777909" y="2997600"/>
            <a:ext cx="1975866" cy="750975"/>
          </a:xfrm>
          <a:prstGeom prst="rect">
            <a:avLst/>
          </a:prstGeom>
          <a:noFill/>
          <a:ln>
            <a:noFill/>
          </a:ln>
        </p:spPr>
      </p:pic>
      <p:sp>
        <p:nvSpPr>
          <p:cNvPr id="435" name="Google Shape;435;p57"/>
          <p:cNvSpPr txBox="1"/>
          <p:nvPr/>
        </p:nvSpPr>
        <p:spPr>
          <a:xfrm>
            <a:off x="9667525" y="3947100"/>
            <a:ext cx="3564600" cy="11091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Custom / Open Source </a:t>
            </a:r>
            <a:r>
              <a:rPr lang="en" sz="2800">
                <a:solidFill>
                  <a:schemeClr val="dk2"/>
                </a:solidFill>
              </a:rPr>
              <a:t>Web Dev</a:t>
            </a:r>
            <a:endParaRPr sz="2800"/>
          </a:p>
        </p:txBody>
      </p:sp>
      <p:sp>
        <p:nvSpPr>
          <p:cNvPr id="436" name="Google Shape;436;p57"/>
          <p:cNvSpPr txBox="1"/>
          <p:nvPr>
            <p:ph idx="1" type="body"/>
          </p:nvPr>
        </p:nvSpPr>
        <p:spPr>
          <a:xfrm>
            <a:off x="12725575" y="1363325"/>
            <a:ext cx="5150400" cy="83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Web Forms</a:t>
            </a:r>
            <a:r>
              <a:rPr lang="en" sz="2800">
                <a:solidFill>
                  <a:schemeClr val="dk2"/>
                </a:solidFill>
              </a:rPr>
              <a:t> for data collection</a:t>
            </a:r>
            <a:endParaRPr b="1" sz="3600">
              <a:solidFill>
                <a:srgbClr val="666666"/>
              </a:solidFill>
            </a:endParaRPr>
          </a:p>
        </p:txBody>
      </p:sp>
      <p:sp>
        <p:nvSpPr>
          <p:cNvPr id="437" name="Google Shape;437;p57"/>
          <p:cNvSpPr txBox="1"/>
          <p:nvPr/>
        </p:nvSpPr>
        <p:spPr>
          <a:xfrm>
            <a:off x="12725525" y="3445425"/>
            <a:ext cx="5046600" cy="6354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Open Data Portal </a:t>
            </a:r>
            <a:r>
              <a:rPr lang="en" sz="2800">
                <a:solidFill>
                  <a:schemeClr val="dk2"/>
                </a:solidFill>
              </a:rPr>
              <a:t>for Shared Storage, Embeddable Charts </a:t>
            </a:r>
            <a:br>
              <a:rPr lang="en" sz="2800">
                <a:solidFill>
                  <a:schemeClr val="dk2"/>
                </a:solidFill>
              </a:rPr>
            </a:br>
            <a:r>
              <a:rPr lang="en" sz="2800">
                <a:solidFill>
                  <a:schemeClr val="dk2"/>
                </a:solidFill>
              </a:rPr>
              <a:t>+ Visualization Lite</a:t>
            </a:r>
            <a:r>
              <a:rPr b="1" lang="en" sz="2800">
                <a:solidFill>
                  <a:schemeClr val="dk2"/>
                </a:solidFill>
              </a:rPr>
              <a:t> </a:t>
            </a:r>
            <a:endParaRPr sz="2800">
              <a:solidFill>
                <a:schemeClr val="dk2"/>
              </a:solidFill>
            </a:endParaRPr>
          </a:p>
        </p:txBody>
      </p:sp>
      <p:sp>
        <p:nvSpPr>
          <p:cNvPr id="438" name="Google Shape;438;p5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Tools / Partners</a:t>
            </a:r>
            <a:endParaRPr/>
          </a:p>
        </p:txBody>
      </p:sp>
      <p:sp>
        <p:nvSpPr>
          <p:cNvPr id="439" name="Google Shape;439;p57"/>
          <p:cNvSpPr txBox="1"/>
          <p:nvPr>
            <p:ph idx="1" type="body"/>
          </p:nvPr>
        </p:nvSpPr>
        <p:spPr>
          <a:xfrm>
            <a:off x="12725525" y="2281400"/>
            <a:ext cx="5046600" cy="83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b="1" lang="en" sz="2800">
                <a:solidFill>
                  <a:schemeClr val="dk2"/>
                </a:solidFill>
              </a:rPr>
              <a:t>Maps</a:t>
            </a:r>
            <a:r>
              <a:rPr lang="en" sz="2800">
                <a:solidFill>
                  <a:schemeClr val="dk2"/>
                </a:solidFill>
              </a:rPr>
              <a:t> and </a:t>
            </a:r>
            <a:r>
              <a:rPr b="1" lang="en" sz="2800">
                <a:solidFill>
                  <a:schemeClr val="dk2"/>
                </a:solidFill>
              </a:rPr>
              <a:t>Geo-Applications</a:t>
            </a:r>
            <a:endParaRPr b="1" sz="2400">
              <a:solidFill>
                <a:srgbClr val="666666"/>
              </a:solidFill>
            </a:endParaRPr>
          </a:p>
        </p:txBody>
      </p:sp>
      <p:pic>
        <p:nvPicPr>
          <p:cNvPr id="440" name="Google Shape;440;p57"/>
          <p:cNvPicPr preferRelativeResize="0"/>
          <p:nvPr/>
        </p:nvPicPr>
        <p:blipFill>
          <a:blip r:embed="rId5">
            <a:alphaModFix/>
          </a:blip>
          <a:stretch>
            <a:fillRect/>
          </a:stretch>
        </p:blipFill>
        <p:spPr>
          <a:xfrm>
            <a:off x="4777900" y="2632875"/>
            <a:ext cx="2955175" cy="473775"/>
          </a:xfrm>
          <a:prstGeom prst="rect">
            <a:avLst/>
          </a:prstGeom>
          <a:noFill/>
          <a:ln>
            <a:noFill/>
          </a:ln>
        </p:spPr>
      </p:pic>
      <p:sp>
        <p:nvSpPr>
          <p:cNvPr id="441" name="Google Shape;441;p57"/>
          <p:cNvSpPr txBox="1"/>
          <p:nvPr/>
        </p:nvSpPr>
        <p:spPr>
          <a:xfrm>
            <a:off x="12725525" y="4359825"/>
            <a:ext cx="4922400" cy="6354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Interactive </a:t>
            </a:r>
            <a:r>
              <a:rPr lang="en" sz="2800">
                <a:solidFill>
                  <a:schemeClr val="dk2"/>
                </a:solidFill>
              </a:rPr>
              <a:t>websites</a:t>
            </a:r>
            <a:endParaRPr sz="2800">
              <a:solidFill>
                <a:schemeClr val="dk2"/>
              </a:solidFill>
            </a:endParaRPr>
          </a:p>
        </p:txBody>
      </p:sp>
      <p:sp>
        <p:nvSpPr>
          <p:cNvPr id="442" name="Google Shape;442;p57"/>
          <p:cNvSpPr txBox="1"/>
          <p:nvPr/>
        </p:nvSpPr>
        <p:spPr>
          <a:xfrm>
            <a:off x="10578325" y="2064100"/>
            <a:ext cx="2613600" cy="7062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800">
                <a:solidFill>
                  <a:schemeClr val="dk2"/>
                </a:solidFill>
              </a:rPr>
              <a:t>ArcGIS </a:t>
            </a:r>
            <a:br>
              <a:rPr lang="en" sz="2800">
                <a:solidFill>
                  <a:schemeClr val="dk2"/>
                </a:solidFill>
              </a:rPr>
            </a:br>
            <a:r>
              <a:rPr lang="en" sz="2800">
                <a:solidFill>
                  <a:schemeClr val="dk2"/>
                </a:solidFill>
              </a:rPr>
              <a:t>(App Studio)</a:t>
            </a:r>
            <a:endParaRPr sz="2800"/>
          </a:p>
        </p:txBody>
      </p:sp>
      <p:sp>
        <p:nvSpPr>
          <p:cNvPr id="443" name="Google Shape;443;p57"/>
          <p:cNvSpPr txBox="1"/>
          <p:nvPr/>
        </p:nvSpPr>
        <p:spPr>
          <a:xfrm>
            <a:off x="9633025" y="3106638"/>
            <a:ext cx="3207300" cy="8346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Socrata</a:t>
            </a:r>
            <a:endParaRPr/>
          </a:p>
        </p:txBody>
      </p:sp>
      <p:pic>
        <p:nvPicPr>
          <p:cNvPr id="444" name="Google Shape;444;p57">
            <a:hlinkClick r:id="rId6"/>
          </p:cNvPr>
          <p:cNvPicPr preferRelativeResize="0"/>
          <p:nvPr/>
        </p:nvPicPr>
        <p:blipFill rotWithShape="1">
          <a:blip r:embed="rId7">
            <a:alphaModFix/>
          </a:blip>
          <a:srcRect b="12901" l="0" r="0" t="11116"/>
          <a:stretch/>
        </p:blipFill>
        <p:spPr>
          <a:xfrm>
            <a:off x="7344534" y="4033350"/>
            <a:ext cx="1487366" cy="635401"/>
          </a:xfrm>
          <a:prstGeom prst="rect">
            <a:avLst/>
          </a:prstGeom>
          <a:noFill/>
          <a:ln>
            <a:noFill/>
          </a:ln>
        </p:spPr>
      </p:pic>
      <p:sp>
        <p:nvSpPr>
          <p:cNvPr id="445" name="Google Shape;445;p57"/>
          <p:cNvSpPr txBox="1"/>
          <p:nvPr>
            <p:ph idx="1" type="body"/>
          </p:nvPr>
        </p:nvSpPr>
        <p:spPr>
          <a:xfrm>
            <a:off x="345725" y="599200"/>
            <a:ext cx="5150400" cy="52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Data automation </a:t>
            </a:r>
            <a:r>
              <a:rPr lang="en" sz="2800">
                <a:solidFill>
                  <a:schemeClr val="dk2"/>
                </a:solidFill>
              </a:rPr>
              <a:t>(ETL)</a:t>
            </a:r>
            <a:endParaRPr b="1" sz="3600">
              <a:solidFill>
                <a:srgbClr val="666666"/>
              </a:solidFill>
            </a:endParaRPr>
          </a:p>
        </p:txBody>
      </p:sp>
      <p:pic>
        <p:nvPicPr>
          <p:cNvPr id="446" name="Google Shape;446;p57"/>
          <p:cNvPicPr preferRelativeResize="0"/>
          <p:nvPr/>
        </p:nvPicPr>
        <p:blipFill>
          <a:blip r:embed="rId8">
            <a:alphaModFix/>
          </a:blip>
          <a:stretch>
            <a:fillRect/>
          </a:stretch>
        </p:blipFill>
        <p:spPr>
          <a:xfrm>
            <a:off x="4777893" y="3872700"/>
            <a:ext cx="1604559" cy="1109100"/>
          </a:xfrm>
          <a:prstGeom prst="rect">
            <a:avLst/>
          </a:prstGeom>
          <a:noFill/>
          <a:ln>
            <a:noFill/>
          </a:ln>
        </p:spPr>
      </p:pic>
      <p:pic>
        <p:nvPicPr>
          <p:cNvPr id="447" name="Google Shape;447;p57"/>
          <p:cNvPicPr preferRelativeResize="0"/>
          <p:nvPr/>
        </p:nvPicPr>
        <p:blipFill>
          <a:blip r:embed="rId9">
            <a:alphaModFix/>
          </a:blip>
          <a:stretch>
            <a:fillRect/>
          </a:stretch>
        </p:blipFill>
        <p:spPr>
          <a:xfrm>
            <a:off x="4777900" y="1537925"/>
            <a:ext cx="1261072" cy="706200"/>
          </a:xfrm>
          <a:prstGeom prst="rect">
            <a:avLst/>
          </a:prstGeom>
          <a:noFill/>
          <a:ln>
            <a:noFill/>
          </a:ln>
        </p:spPr>
      </p:pic>
      <p:pic>
        <p:nvPicPr>
          <p:cNvPr id="448" name="Google Shape;448;p57"/>
          <p:cNvPicPr preferRelativeResize="0"/>
          <p:nvPr/>
        </p:nvPicPr>
        <p:blipFill>
          <a:blip r:embed="rId10">
            <a:alphaModFix/>
          </a:blip>
          <a:stretch>
            <a:fillRect/>
          </a:stretch>
        </p:blipFill>
        <p:spPr>
          <a:xfrm>
            <a:off x="7637177" y="2604859"/>
            <a:ext cx="1275444" cy="529800"/>
          </a:xfrm>
          <a:prstGeom prst="rect">
            <a:avLst/>
          </a:prstGeom>
          <a:noFill/>
          <a:ln>
            <a:noFill/>
          </a:ln>
        </p:spPr>
      </p:pic>
      <p:pic>
        <p:nvPicPr>
          <p:cNvPr id="449" name="Google Shape;449;p57"/>
          <p:cNvPicPr preferRelativeResize="0"/>
          <p:nvPr/>
        </p:nvPicPr>
        <p:blipFill>
          <a:blip r:embed="rId11">
            <a:alphaModFix/>
          </a:blip>
          <a:stretch>
            <a:fillRect/>
          </a:stretch>
        </p:blipFill>
        <p:spPr>
          <a:xfrm>
            <a:off x="6306249" y="3905924"/>
            <a:ext cx="890250" cy="890250"/>
          </a:xfrm>
          <a:prstGeom prst="rect">
            <a:avLst/>
          </a:prstGeom>
          <a:noFill/>
          <a:ln>
            <a:noFill/>
          </a:ln>
        </p:spPr>
      </p:pic>
      <p:cxnSp>
        <p:nvCxnSpPr>
          <p:cNvPr id="450" name="Google Shape;450;p57"/>
          <p:cNvCxnSpPr/>
          <p:nvPr/>
        </p:nvCxnSpPr>
        <p:spPr>
          <a:xfrm>
            <a:off x="2396125" y="2523250"/>
            <a:ext cx="6722100" cy="42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58"/>
          <p:cNvPicPr preferRelativeResize="0"/>
          <p:nvPr/>
        </p:nvPicPr>
        <p:blipFill>
          <a:blip r:embed="rId3">
            <a:alphaModFix/>
          </a:blip>
          <a:stretch>
            <a:fillRect/>
          </a:stretch>
        </p:blipFill>
        <p:spPr>
          <a:xfrm>
            <a:off x="2951959" y="1802113"/>
            <a:ext cx="1975866" cy="750975"/>
          </a:xfrm>
          <a:prstGeom prst="rect">
            <a:avLst/>
          </a:prstGeom>
          <a:noFill/>
          <a:ln>
            <a:noFill/>
          </a:ln>
        </p:spPr>
      </p:pic>
      <p:sp>
        <p:nvSpPr>
          <p:cNvPr id="456" name="Google Shape;456;p5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Tools / Partners</a:t>
            </a:r>
            <a:endParaRPr/>
          </a:p>
        </p:txBody>
      </p:sp>
      <p:pic>
        <p:nvPicPr>
          <p:cNvPr id="457" name="Google Shape;457;p58"/>
          <p:cNvPicPr preferRelativeResize="0"/>
          <p:nvPr/>
        </p:nvPicPr>
        <p:blipFill>
          <a:blip r:embed="rId4">
            <a:alphaModFix/>
          </a:blip>
          <a:stretch>
            <a:fillRect/>
          </a:stretch>
        </p:blipFill>
        <p:spPr>
          <a:xfrm>
            <a:off x="5222175" y="1760300"/>
            <a:ext cx="834600" cy="834600"/>
          </a:xfrm>
          <a:prstGeom prst="rect">
            <a:avLst/>
          </a:prstGeom>
          <a:noFill/>
          <a:ln>
            <a:noFill/>
          </a:ln>
        </p:spPr>
      </p:pic>
      <p:pic>
        <p:nvPicPr>
          <p:cNvPr id="458" name="Google Shape;458;p58">
            <a:hlinkClick r:id="rId5"/>
          </p:cNvPr>
          <p:cNvPicPr preferRelativeResize="0"/>
          <p:nvPr/>
        </p:nvPicPr>
        <p:blipFill rotWithShape="1">
          <a:blip r:embed="rId6">
            <a:alphaModFix/>
          </a:blip>
          <a:srcRect b="8387" l="0" r="0" t="11116"/>
          <a:stretch/>
        </p:blipFill>
        <p:spPr>
          <a:xfrm>
            <a:off x="6417325" y="2739375"/>
            <a:ext cx="2616593" cy="1184175"/>
          </a:xfrm>
          <a:prstGeom prst="rect">
            <a:avLst/>
          </a:prstGeom>
          <a:noFill/>
          <a:ln cap="flat" cmpd="sng" w="19050">
            <a:solidFill>
              <a:schemeClr val="dk2"/>
            </a:solidFill>
            <a:prstDash val="solid"/>
            <a:round/>
            <a:headEnd len="sm" w="sm" type="none"/>
            <a:tailEnd len="sm" w="sm" type="none"/>
          </a:ln>
        </p:spPr>
      </p:pic>
      <p:sp>
        <p:nvSpPr>
          <p:cNvPr id="459" name="Google Shape;459;p58"/>
          <p:cNvSpPr txBox="1"/>
          <p:nvPr>
            <p:ph idx="1" type="body"/>
          </p:nvPr>
        </p:nvSpPr>
        <p:spPr>
          <a:xfrm>
            <a:off x="345725" y="599200"/>
            <a:ext cx="5150400" cy="52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800">
                <a:solidFill>
                  <a:schemeClr val="dk2"/>
                </a:solidFill>
              </a:rPr>
              <a:t>Data automation </a:t>
            </a:r>
            <a:r>
              <a:rPr lang="en" sz="2800">
                <a:solidFill>
                  <a:schemeClr val="dk2"/>
                </a:solidFill>
              </a:rPr>
              <a:t>(ETL)</a:t>
            </a:r>
            <a:endParaRPr b="1" sz="3600">
              <a:solidFill>
                <a:srgbClr val="666666"/>
              </a:solidFill>
            </a:endParaRPr>
          </a:p>
        </p:txBody>
      </p:sp>
      <p:pic>
        <p:nvPicPr>
          <p:cNvPr id="460" name="Google Shape;460;p58"/>
          <p:cNvPicPr preferRelativeResize="0"/>
          <p:nvPr/>
        </p:nvPicPr>
        <p:blipFill rotWithShape="1">
          <a:blip r:embed="rId7">
            <a:alphaModFix/>
          </a:blip>
          <a:srcRect b="0" l="66320" r="1846" t="17552"/>
          <a:stretch/>
        </p:blipFill>
        <p:spPr>
          <a:xfrm>
            <a:off x="99750" y="1365800"/>
            <a:ext cx="2613599" cy="3626950"/>
          </a:xfrm>
          <a:prstGeom prst="rect">
            <a:avLst/>
          </a:prstGeom>
          <a:noFill/>
          <a:ln>
            <a:noFill/>
          </a:ln>
        </p:spPr>
      </p:pic>
      <p:pic>
        <p:nvPicPr>
          <p:cNvPr id="461" name="Google Shape;461;p58"/>
          <p:cNvPicPr preferRelativeResize="0"/>
          <p:nvPr/>
        </p:nvPicPr>
        <p:blipFill>
          <a:blip r:embed="rId8">
            <a:alphaModFix/>
          </a:blip>
          <a:stretch>
            <a:fillRect/>
          </a:stretch>
        </p:blipFill>
        <p:spPr>
          <a:xfrm>
            <a:off x="7280511" y="1732486"/>
            <a:ext cx="890250" cy="890250"/>
          </a:xfrm>
          <a:prstGeom prst="rect">
            <a:avLst/>
          </a:prstGeom>
          <a:noFill/>
          <a:ln>
            <a:noFill/>
          </a:ln>
        </p:spPr>
      </p:pic>
      <p:pic>
        <p:nvPicPr>
          <p:cNvPr id="462" name="Google Shape;462;p58"/>
          <p:cNvPicPr preferRelativeResize="0"/>
          <p:nvPr/>
        </p:nvPicPr>
        <p:blipFill>
          <a:blip r:embed="rId9">
            <a:alphaModFix/>
          </a:blip>
          <a:stretch>
            <a:fillRect/>
          </a:stretch>
        </p:blipFill>
        <p:spPr>
          <a:xfrm>
            <a:off x="6616588" y="3736257"/>
            <a:ext cx="2218076" cy="1256493"/>
          </a:xfrm>
          <a:prstGeom prst="rect">
            <a:avLst/>
          </a:prstGeom>
          <a:noFill/>
          <a:ln cap="flat" cmpd="sng" w="28575">
            <a:solidFill>
              <a:schemeClr val="dk2"/>
            </a:solidFill>
            <a:prstDash val="solid"/>
            <a:round/>
            <a:headEnd len="sm" w="sm" type="none"/>
            <a:tailEnd len="sm" w="sm" type="none"/>
          </a:ln>
        </p:spPr>
      </p:pic>
      <p:pic>
        <p:nvPicPr>
          <p:cNvPr id="463" name="Google Shape;463;p58"/>
          <p:cNvPicPr preferRelativeResize="0"/>
          <p:nvPr/>
        </p:nvPicPr>
        <p:blipFill>
          <a:blip r:embed="rId10">
            <a:alphaModFix/>
          </a:blip>
          <a:stretch>
            <a:fillRect/>
          </a:stretch>
        </p:blipFill>
        <p:spPr>
          <a:xfrm>
            <a:off x="3073663" y="2739374"/>
            <a:ext cx="3132125" cy="1400976"/>
          </a:xfrm>
          <a:prstGeom prst="rect">
            <a:avLst/>
          </a:prstGeom>
          <a:noFill/>
          <a:ln cap="flat" cmpd="sng" w="19050">
            <a:solidFill>
              <a:schemeClr val="dk2"/>
            </a:solidFill>
            <a:prstDash val="solid"/>
            <a:round/>
            <a:headEnd len="sm" w="sm" type="none"/>
            <a:tailEnd len="sm" w="sm" type="none"/>
          </a:ln>
        </p:spPr>
      </p:pic>
      <p:pic>
        <p:nvPicPr>
          <p:cNvPr descr="LitterMap_HeatMap_2015-oct.png" id="464" name="Google Shape;464;p58"/>
          <p:cNvPicPr preferRelativeResize="0"/>
          <p:nvPr/>
        </p:nvPicPr>
        <p:blipFill>
          <a:blip r:embed="rId11">
            <a:alphaModFix/>
          </a:blip>
          <a:stretch>
            <a:fillRect/>
          </a:stretch>
        </p:blipFill>
        <p:spPr>
          <a:xfrm>
            <a:off x="3554507" y="3548800"/>
            <a:ext cx="2362831" cy="1443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Socrata</a:t>
            </a:r>
            <a:endParaRPr/>
          </a:p>
        </p:txBody>
      </p:sp>
      <p:pic>
        <p:nvPicPr>
          <p:cNvPr id="470" name="Google Shape;470;p59">
            <a:hlinkClick r:id="rId3"/>
          </p:cNvPr>
          <p:cNvPicPr preferRelativeResize="0"/>
          <p:nvPr/>
        </p:nvPicPr>
        <p:blipFill rotWithShape="1">
          <a:blip r:embed="rId4">
            <a:alphaModFix/>
          </a:blip>
          <a:srcRect b="12901" l="0" r="0" t="11116"/>
          <a:stretch/>
        </p:blipFill>
        <p:spPr>
          <a:xfrm>
            <a:off x="0" y="1237200"/>
            <a:ext cx="9144000" cy="3906299"/>
          </a:xfrm>
          <a:prstGeom prst="rect">
            <a:avLst/>
          </a:prstGeom>
          <a:noFill/>
          <a:ln>
            <a:noFill/>
          </a:ln>
        </p:spPr>
      </p:pic>
      <p:sp>
        <p:nvSpPr>
          <p:cNvPr id="471" name="Google Shape;471;p59"/>
          <p:cNvSpPr txBox="1"/>
          <p:nvPr>
            <p:ph type="title"/>
          </p:nvPr>
        </p:nvSpPr>
        <p:spPr>
          <a:xfrm>
            <a:off x="0" y="725675"/>
            <a:ext cx="7524600" cy="5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Datalens for exploration</a:t>
            </a:r>
            <a:endParaRPr b="0"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Socrata</a:t>
            </a:r>
            <a:endParaRPr/>
          </a:p>
        </p:txBody>
      </p:sp>
      <p:pic>
        <p:nvPicPr>
          <p:cNvPr id="477" name="Google Shape;477;p60"/>
          <p:cNvPicPr preferRelativeResize="0"/>
          <p:nvPr/>
        </p:nvPicPr>
        <p:blipFill>
          <a:blip r:embed="rId3">
            <a:alphaModFix/>
          </a:blip>
          <a:stretch>
            <a:fillRect/>
          </a:stretch>
        </p:blipFill>
        <p:spPr>
          <a:xfrm>
            <a:off x="868373" y="907675"/>
            <a:ext cx="7093274" cy="40182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40" name="Shape 140"/>
        <p:cNvGrpSpPr/>
        <p:nvPr/>
      </p:nvGrpSpPr>
      <p:grpSpPr>
        <a:xfrm>
          <a:off x="0" y="0"/>
          <a:ext cx="0" cy="0"/>
          <a:chOff x="0" y="0"/>
          <a:chExt cx="0" cy="0"/>
        </a:xfrm>
      </p:grpSpPr>
      <p:sp>
        <p:nvSpPr>
          <p:cNvPr id="141" name="Google Shape;141;p34"/>
          <p:cNvSpPr txBox="1"/>
          <p:nvPr>
            <p:ph type="ctrTitle"/>
          </p:nvPr>
        </p:nvSpPr>
        <p:spPr>
          <a:xfrm>
            <a:off x="764400" y="23639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Data Management Introduction</a:t>
            </a:r>
            <a:endParaRPr sz="3600"/>
          </a:p>
        </p:txBody>
      </p:sp>
      <p:pic>
        <p:nvPicPr>
          <p:cNvPr descr="OpenRaleighlogo.png" id="142" name="Google Shape;142;p34"/>
          <p:cNvPicPr preferRelativeResize="0"/>
          <p:nvPr/>
        </p:nvPicPr>
        <p:blipFill>
          <a:blip r:embed="rId3">
            <a:alphaModFix/>
          </a:blip>
          <a:stretch>
            <a:fillRect/>
          </a:stretch>
        </p:blipFill>
        <p:spPr>
          <a:xfrm>
            <a:off x="1965200" y="878775"/>
            <a:ext cx="5662399" cy="139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1"/>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ArcGis </a:t>
            </a:r>
            <a:endParaRPr/>
          </a:p>
        </p:txBody>
      </p:sp>
      <p:sp>
        <p:nvSpPr>
          <p:cNvPr id="483" name="Google Shape;483;p61"/>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Points on a map</a:t>
            </a:r>
            <a:endParaRPr/>
          </a:p>
          <a:p>
            <a:pPr indent="0" lvl="0" marL="0" rtl="0" algn="l">
              <a:spcBef>
                <a:spcPts val="600"/>
              </a:spcBef>
              <a:spcAft>
                <a:spcPts val="0"/>
              </a:spcAft>
              <a:buNone/>
            </a:pPr>
            <a:r>
              <a:rPr lang="en"/>
              <a:t>Multiple layers of information</a:t>
            </a:r>
            <a:endParaRPr/>
          </a:p>
          <a:p>
            <a:pPr indent="0" lvl="0" marL="0" rtl="0" algn="l">
              <a:spcBef>
                <a:spcPts val="600"/>
              </a:spcBef>
              <a:spcAft>
                <a:spcPts val="0"/>
              </a:spcAft>
              <a:buNone/>
            </a:pPr>
            <a:r>
              <a:rPr lang="en"/>
              <a:t>Easy web maps with address search</a:t>
            </a:r>
            <a:endParaRPr/>
          </a:p>
          <a:p>
            <a:pPr indent="0" lvl="0" marL="0" rtl="0" algn="l">
              <a:spcBef>
                <a:spcPts val="600"/>
              </a:spcBef>
              <a:spcAft>
                <a:spcPts val="0"/>
              </a:spcAft>
              <a:buNone/>
            </a:pPr>
            <a:r>
              <a:rPr lang="en"/>
              <a:t>Add 3rd party data through Analysis feature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2"/>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possible? </a:t>
            </a:r>
            <a:r>
              <a:rPr i="1" lang="en"/>
              <a:t>Easy</a:t>
            </a:r>
            <a:r>
              <a:rPr lang="en"/>
              <a:t> </a:t>
            </a:r>
            <a:endParaRPr/>
          </a:p>
          <a:p>
            <a:pPr indent="0" lvl="0" marL="0" rtl="0" algn="l">
              <a:spcBef>
                <a:spcPts val="0"/>
              </a:spcBef>
              <a:spcAft>
                <a:spcPts val="0"/>
              </a:spcAft>
              <a:buNone/>
            </a:pPr>
            <a:r>
              <a:rPr lang="en" sz="3000"/>
              <a:t>Points on a Map</a:t>
            </a:r>
            <a:endParaRPr sz="3000"/>
          </a:p>
        </p:txBody>
      </p:sp>
      <p:pic>
        <p:nvPicPr>
          <p:cNvPr id="489" name="Google Shape;489;p62"/>
          <p:cNvPicPr preferRelativeResize="0"/>
          <p:nvPr/>
        </p:nvPicPr>
        <p:blipFill>
          <a:blip r:embed="rId3">
            <a:alphaModFix/>
          </a:blip>
          <a:stretch>
            <a:fillRect/>
          </a:stretch>
        </p:blipFill>
        <p:spPr>
          <a:xfrm>
            <a:off x="160625" y="1239550"/>
            <a:ext cx="8983366" cy="4018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What’s possible? </a:t>
            </a:r>
            <a:r>
              <a:rPr i="1" lang="en">
                <a:solidFill>
                  <a:schemeClr val="dk2"/>
                </a:solidFill>
              </a:rPr>
              <a:t>Medium</a:t>
            </a:r>
            <a:endParaRPr>
              <a:solidFill>
                <a:schemeClr val="dk2"/>
              </a:solidFill>
            </a:endParaRPr>
          </a:p>
          <a:p>
            <a:pPr indent="0" lvl="0" marL="0" rtl="0" algn="l">
              <a:spcBef>
                <a:spcPts val="0"/>
              </a:spcBef>
              <a:spcAft>
                <a:spcPts val="0"/>
              </a:spcAft>
              <a:buClr>
                <a:schemeClr val="dk1"/>
              </a:buClr>
              <a:buSzPts val="1100"/>
              <a:buFont typeface="Arial"/>
              <a:buNone/>
            </a:pPr>
            <a:r>
              <a:rPr lang="en" sz="3000">
                <a:solidFill>
                  <a:schemeClr val="dk2"/>
                </a:solidFill>
              </a:rPr>
              <a:t>Interactive Map </a:t>
            </a:r>
            <a:r>
              <a:rPr b="0" lang="en" sz="2800">
                <a:solidFill>
                  <a:schemeClr val="dk2"/>
                </a:solidFill>
              </a:rPr>
              <a:t>w/ Filters and Search </a:t>
            </a:r>
            <a:endParaRPr b="0" sz="2800"/>
          </a:p>
        </p:txBody>
      </p:sp>
      <p:sp>
        <p:nvSpPr>
          <p:cNvPr id="495" name="Google Shape;495;p63"/>
          <p:cNvSpPr txBox="1"/>
          <p:nvPr/>
        </p:nvSpPr>
        <p:spPr>
          <a:xfrm>
            <a:off x="992525" y="2420600"/>
            <a:ext cx="5760600" cy="10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63"/>
          <p:cNvPicPr preferRelativeResize="0"/>
          <p:nvPr/>
        </p:nvPicPr>
        <p:blipFill rotWithShape="1">
          <a:blip r:embed="rId3">
            <a:alphaModFix/>
          </a:blip>
          <a:srcRect b="6840" l="0" r="0" t="10644"/>
          <a:stretch/>
        </p:blipFill>
        <p:spPr>
          <a:xfrm>
            <a:off x="252025" y="1215300"/>
            <a:ext cx="8525401" cy="395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4"/>
          <p:cNvSpPr txBox="1"/>
          <p:nvPr>
            <p:ph idx="1" type="body"/>
          </p:nvPr>
        </p:nvSpPr>
        <p:spPr>
          <a:xfrm>
            <a:off x="533400" y="1395250"/>
            <a:ext cx="7545900" cy="50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Data Collected: Litter Audit</a:t>
            </a:r>
            <a:endParaRPr sz="1800"/>
          </a:p>
        </p:txBody>
      </p:sp>
      <p:sp>
        <p:nvSpPr>
          <p:cNvPr id="502" name="Google Shape;502;p64"/>
          <p:cNvSpPr txBox="1"/>
          <p:nvPr>
            <p:ph type="title"/>
          </p:nvPr>
        </p:nvSpPr>
        <p:spPr>
          <a:xfrm>
            <a:off x="533400" y="615250"/>
            <a:ext cx="85446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2"/>
                </a:solidFill>
              </a:rPr>
              <a:t>Mobile app with Form/Picture collection</a:t>
            </a:r>
            <a:endParaRPr sz="3000"/>
          </a:p>
        </p:txBody>
      </p:sp>
      <p:sp>
        <p:nvSpPr>
          <p:cNvPr id="503" name="Google Shape;503;p64"/>
          <p:cNvSpPr txBox="1"/>
          <p:nvPr>
            <p:ph type="title"/>
          </p:nvPr>
        </p:nvSpPr>
        <p:spPr>
          <a:xfrm>
            <a:off x="533400" y="1"/>
            <a:ext cx="8229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What’s Possible? </a:t>
            </a:r>
            <a:r>
              <a:rPr i="1" lang="en">
                <a:solidFill>
                  <a:schemeClr val="dk2"/>
                </a:solidFill>
              </a:rPr>
              <a:t>Medium Difficulty</a:t>
            </a:r>
            <a:endParaRPr i="1">
              <a:solidFill>
                <a:schemeClr val="dk2"/>
              </a:solidFill>
            </a:endParaRPr>
          </a:p>
          <a:p>
            <a:pPr indent="0" lvl="0" marL="0" rtl="0" algn="l">
              <a:spcBef>
                <a:spcPts val="0"/>
              </a:spcBef>
              <a:spcAft>
                <a:spcPts val="0"/>
              </a:spcAft>
              <a:buNone/>
            </a:pPr>
            <a:r>
              <a:t/>
            </a:r>
            <a:endParaRPr/>
          </a:p>
        </p:txBody>
      </p:sp>
      <p:sp>
        <p:nvSpPr>
          <p:cNvPr id="504" name="Google Shape;504;p64"/>
          <p:cNvSpPr txBox="1"/>
          <p:nvPr>
            <p:ph idx="1" type="body"/>
          </p:nvPr>
        </p:nvSpPr>
        <p:spPr>
          <a:xfrm>
            <a:off x="4198500" y="1367650"/>
            <a:ext cx="4107300" cy="47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Litter &amp; Trash Can Placement</a:t>
            </a:r>
            <a:endParaRPr b="1" sz="1800"/>
          </a:p>
        </p:txBody>
      </p:sp>
      <p:pic>
        <p:nvPicPr>
          <p:cNvPr descr="LitterMap_HeatMap_2015-oct.png" id="505" name="Google Shape;505;p64"/>
          <p:cNvPicPr preferRelativeResize="0"/>
          <p:nvPr/>
        </p:nvPicPr>
        <p:blipFill>
          <a:blip r:embed="rId3">
            <a:alphaModFix/>
          </a:blip>
          <a:stretch>
            <a:fillRect/>
          </a:stretch>
        </p:blipFill>
        <p:spPr>
          <a:xfrm>
            <a:off x="3755579" y="1939750"/>
            <a:ext cx="4993134" cy="3051349"/>
          </a:xfrm>
          <a:prstGeom prst="rect">
            <a:avLst/>
          </a:prstGeom>
          <a:noFill/>
          <a:ln cap="flat" cmpd="sng" w="9525">
            <a:solidFill>
              <a:schemeClr val="dk2"/>
            </a:solidFill>
            <a:prstDash val="solid"/>
            <a:round/>
            <a:headEnd len="sm" w="sm" type="none"/>
            <a:tailEnd len="sm" w="sm" type="none"/>
          </a:ln>
        </p:spPr>
      </p:pic>
      <p:pic>
        <p:nvPicPr>
          <p:cNvPr descr="LitterApp_Screenshot_2015-12-15.png" id="506" name="Google Shape;506;p64"/>
          <p:cNvPicPr preferRelativeResize="0"/>
          <p:nvPr/>
        </p:nvPicPr>
        <p:blipFill>
          <a:blip r:embed="rId4">
            <a:alphaModFix/>
          </a:blip>
          <a:stretch>
            <a:fillRect/>
          </a:stretch>
        </p:blipFill>
        <p:spPr>
          <a:xfrm>
            <a:off x="612596" y="2031684"/>
            <a:ext cx="1660624" cy="2952240"/>
          </a:xfrm>
          <a:prstGeom prst="rect">
            <a:avLst/>
          </a:prstGeom>
          <a:noFill/>
          <a:ln>
            <a:noFill/>
          </a:ln>
        </p:spPr>
      </p:pic>
      <p:sp>
        <p:nvSpPr>
          <p:cNvPr id="507" name="Google Shape;507;p64"/>
          <p:cNvSpPr/>
          <p:nvPr/>
        </p:nvSpPr>
        <p:spPr>
          <a:xfrm rot="5400000">
            <a:off x="1748450" y="3228950"/>
            <a:ext cx="2332800" cy="557700"/>
          </a:xfrm>
          <a:prstGeom prst="triangle">
            <a:avLst>
              <a:gd fmla="val 503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5"/>
          <p:cNvSpPr txBox="1"/>
          <p:nvPr>
            <p:ph type="title"/>
          </p:nvPr>
        </p:nvSpPr>
        <p:spPr>
          <a:xfrm>
            <a:off x="533400" y="1"/>
            <a:ext cx="8229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What’s Possible? </a:t>
            </a:r>
            <a:r>
              <a:rPr i="1" lang="en">
                <a:solidFill>
                  <a:schemeClr val="dk2"/>
                </a:solidFill>
              </a:rPr>
              <a:t>Medium Difficulty</a:t>
            </a:r>
            <a:endParaRPr i="1">
              <a:solidFill>
                <a:schemeClr val="dk2"/>
              </a:solidFill>
            </a:endParaRPr>
          </a:p>
          <a:p>
            <a:pPr indent="0" lvl="0" marL="0" rtl="0" algn="l">
              <a:spcBef>
                <a:spcPts val="0"/>
              </a:spcBef>
              <a:spcAft>
                <a:spcPts val="0"/>
              </a:spcAft>
              <a:buNone/>
            </a:pPr>
            <a:r>
              <a:t/>
            </a:r>
            <a:endParaRPr/>
          </a:p>
        </p:txBody>
      </p:sp>
      <p:sp>
        <p:nvSpPr>
          <p:cNvPr id="513" name="Google Shape;513;p65"/>
          <p:cNvSpPr txBox="1"/>
          <p:nvPr>
            <p:ph idx="1" type="body"/>
          </p:nvPr>
        </p:nvSpPr>
        <p:spPr>
          <a:xfrm>
            <a:off x="533400" y="1090450"/>
            <a:ext cx="7545900" cy="50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Data Used: FY16 Proposed &amp; Adopted Budgets</a:t>
            </a:r>
            <a:endParaRPr sz="1800"/>
          </a:p>
        </p:txBody>
      </p:sp>
      <p:sp>
        <p:nvSpPr>
          <p:cNvPr id="514" name="Google Shape;514;p65"/>
          <p:cNvSpPr txBox="1"/>
          <p:nvPr>
            <p:ph type="title"/>
          </p:nvPr>
        </p:nvSpPr>
        <p:spPr>
          <a:xfrm>
            <a:off x="533400" y="615250"/>
            <a:ext cx="85446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2"/>
                </a:solidFill>
              </a:rPr>
              <a:t>Adapted Custom Web Visualization</a:t>
            </a:r>
            <a:endParaRPr sz="3000"/>
          </a:p>
        </p:txBody>
      </p:sp>
      <p:sp>
        <p:nvSpPr>
          <p:cNvPr id="515" name="Google Shape;515;p65"/>
          <p:cNvSpPr txBox="1"/>
          <p:nvPr/>
        </p:nvSpPr>
        <p:spPr>
          <a:xfrm>
            <a:off x="544625" y="1540750"/>
            <a:ext cx="42414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u="sng">
                <a:solidFill>
                  <a:schemeClr val="hlink"/>
                </a:solidFill>
                <a:hlinkClick r:id="rId3"/>
              </a:rPr>
              <a:t>http://openmaps.raleighnc.gov/budgetvisualization/</a:t>
            </a:r>
            <a:endParaRPr i="1" sz="1200"/>
          </a:p>
        </p:txBody>
      </p:sp>
      <p:pic>
        <p:nvPicPr>
          <p:cNvPr descr="BudgetViz.png" id="516" name="Google Shape;516;p65"/>
          <p:cNvPicPr preferRelativeResize="0"/>
          <p:nvPr/>
        </p:nvPicPr>
        <p:blipFill>
          <a:blip r:embed="rId4">
            <a:alphaModFix/>
          </a:blip>
          <a:stretch>
            <a:fillRect/>
          </a:stretch>
        </p:blipFill>
        <p:spPr>
          <a:xfrm>
            <a:off x="4274600" y="2255350"/>
            <a:ext cx="4869400" cy="2761450"/>
          </a:xfrm>
          <a:prstGeom prst="rect">
            <a:avLst/>
          </a:prstGeom>
          <a:noFill/>
          <a:ln cap="flat" cmpd="sng" w="9525">
            <a:solidFill>
              <a:schemeClr val="dk2"/>
            </a:solidFill>
            <a:prstDash val="solid"/>
            <a:round/>
            <a:headEnd len="sm" w="sm" type="none"/>
            <a:tailEnd len="sm" w="sm" type="none"/>
          </a:ln>
        </p:spPr>
      </p:pic>
      <p:pic>
        <p:nvPicPr>
          <p:cNvPr descr="BudgetViz_capital.png" id="517" name="Google Shape;517;p65"/>
          <p:cNvPicPr preferRelativeResize="0"/>
          <p:nvPr/>
        </p:nvPicPr>
        <p:blipFill>
          <a:blip r:embed="rId5">
            <a:alphaModFix/>
          </a:blip>
          <a:stretch>
            <a:fillRect/>
          </a:stretch>
        </p:blipFill>
        <p:spPr>
          <a:xfrm>
            <a:off x="49700" y="2283500"/>
            <a:ext cx="4107450" cy="2733300"/>
          </a:xfrm>
          <a:prstGeom prst="rect">
            <a:avLst/>
          </a:prstGeom>
          <a:noFill/>
          <a:ln cap="flat" cmpd="sng" w="19050">
            <a:solidFill>
              <a:schemeClr val="dk2"/>
            </a:solidFill>
            <a:prstDash val="solid"/>
            <a:round/>
            <a:headEnd len="sm" w="sm" type="none"/>
            <a:tailEnd len="sm" w="sm" type="none"/>
          </a:ln>
        </p:spPr>
      </p:pic>
      <p:sp>
        <p:nvSpPr>
          <p:cNvPr id="518" name="Google Shape;518;p65"/>
          <p:cNvSpPr txBox="1"/>
          <p:nvPr>
            <p:ph idx="1" type="body"/>
          </p:nvPr>
        </p:nvSpPr>
        <p:spPr>
          <a:xfrm>
            <a:off x="49700" y="1780400"/>
            <a:ext cx="4107300" cy="47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Capital Projects</a:t>
            </a:r>
            <a:endParaRPr b="1" sz="1800"/>
          </a:p>
        </p:txBody>
      </p:sp>
      <p:sp>
        <p:nvSpPr>
          <p:cNvPr id="519" name="Google Shape;519;p65"/>
          <p:cNvSpPr txBox="1"/>
          <p:nvPr>
            <p:ph idx="1" type="body"/>
          </p:nvPr>
        </p:nvSpPr>
        <p:spPr>
          <a:xfrm>
            <a:off x="4655650" y="1780400"/>
            <a:ext cx="4107300" cy="474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Operating Budget (FY12-16)</a:t>
            </a:r>
            <a:endParaRPr b="1" sz="1800"/>
          </a:p>
        </p:txBody>
      </p:sp>
      <p:sp>
        <p:nvSpPr>
          <p:cNvPr id="520" name="Google Shape;520;p65">
            <a:hlinkClick r:id="rId6"/>
          </p:cNvPr>
          <p:cNvSpPr/>
          <p:nvPr/>
        </p:nvSpPr>
        <p:spPr>
          <a:xfrm>
            <a:off x="5658500" y="1280800"/>
            <a:ext cx="1066200" cy="228600"/>
          </a:xfrm>
          <a:prstGeom prst="roundRect">
            <a:avLst>
              <a:gd fmla="val 16667" name="adj"/>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FEFEF"/>
                </a:solidFill>
              </a:rPr>
              <a:t>Read More</a:t>
            </a:r>
            <a:endParaRPr b="1" sz="1200">
              <a:solidFill>
                <a:srgbClr val="EFEFE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6"/>
          <p:cNvSpPr txBox="1"/>
          <p:nvPr>
            <p:ph type="title"/>
          </p:nvPr>
        </p:nvSpPr>
        <p:spPr>
          <a:xfrm>
            <a:off x="533400" y="1"/>
            <a:ext cx="8229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What’s Possible? </a:t>
            </a:r>
            <a:r>
              <a:rPr i="1" lang="en">
                <a:solidFill>
                  <a:schemeClr val="dk2"/>
                </a:solidFill>
              </a:rPr>
              <a:t>More Difficult</a:t>
            </a:r>
            <a:endParaRPr i="1">
              <a:solidFill>
                <a:schemeClr val="dk2"/>
              </a:solidFill>
            </a:endParaRPr>
          </a:p>
          <a:p>
            <a:pPr indent="0" lvl="0" marL="0" rtl="0" algn="l">
              <a:spcBef>
                <a:spcPts val="0"/>
              </a:spcBef>
              <a:spcAft>
                <a:spcPts val="0"/>
              </a:spcAft>
              <a:buNone/>
            </a:pPr>
            <a:r>
              <a:t/>
            </a:r>
            <a:endParaRPr/>
          </a:p>
        </p:txBody>
      </p:sp>
      <p:sp>
        <p:nvSpPr>
          <p:cNvPr id="526" name="Google Shape;526;p66"/>
          <p:cNvSpPr txBox="1"/>
          <p:nvPr>
            <p:ph type="title"/>
          </p:nvPr>
        </p:nvSpPr>
        <p:spPr>
          <a:xfrm>
            <a:off x="533400" y="615250"/>
            <a:ext cx="85446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rPr>
              <a:t>New Custom Website w/ Ext. Partners</a:t>
            </a:r>
            <a:endParaRPr sz="3000"/>
          </a:p>
        </p:txBody>
      </p:sp>
      <p:pic>
        <p:nvPicPr>
          <p:cNvPr id="527" name="Google Shape;527;p66"/>
          <p:cNvPicPr preferRelativeResize="0"/>
          <p:nvPr/>
        </p:nvPicPr>
        <p:blipFill rotWithShape="1">
          <a:blip r:embed="rId3">
            <a:alphaModFix/>
          </a:blip>
          <a:srcRect b="0" l="0" r="2152" t="0"/>
          <a:stretch/>
        </p:blipFill>
        <p:spPr>
          <a:xfrm>
            <a:off x="670474" y="1270450"/>
            <a:ext cx="7803049" cy="38354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6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Sharing: Automation</a:t>
            </a:r>
            <a:endParaRPr/>
          </a:p>
        </p:txBody>
      </p:sp>
      <p:pic>
        <p:nvPicPr>
          <p:cNvPr id="533" name="Google Shape;533;p67"/>
          <p:cNvPicPr preferRelativeResize="0"/>
          <p:nvPr/>
        </p:nvPicPr>
        <p:blipFill>
          <a:blip r:embed="rId3">
            <a:alphaModFix/>
          </a:blip>
          <a:stretch>
            <a:fillRect/>
          </a:stretch>
        </p:blipFill>
        <p:spPr>
          <a:xfrm>
            <a:off x="383325" y="1422825"/>
            <a:ext cx="8029251" cy="3558374"/>
          </a:xfrm>
          <a:prstGeom prst="rect">
            <a:avLst/>
          </a:prstGeom>
          <a:noFill/>
          <a:ln cap="flat" cmpd="sng" w="19050">
            <a:solidFill>
              <a:schemeClr val="dk2"/>
            </a:solidFill>
            <a:prstDash val="solid"/>
            <a:round/>
            <a:headEnd len="sm" w="sm" type="none"/>
            <a:tailEnd len="sm" w="sm" type="none"/>
          </a:ln>
        </p:spPr>
      </p:pic>
      <p:sp>
        <p:nvSpPr>
          <p:cNvPr id="534" name="Google Shape;534;p67"/>
          <p:cNvSpPr txBox="1"/>
          <p:nvPr/>
        </p:nvSpPr>
        <p:spPr>
          <a:xfrm>
            <a:off x="286350" y="866525"/>
            <a:ext cx="1763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Extract</a:t>
            </a:r>
            <a:endParaRPr b="1" sz="3000">
              <a:solidFill>
                <a:srgbClr val="FF0000"/>
              </a:solidFill>
            </a:endParaRPr>
          </a:p>
        </p:txBody>
      </p:sp>
      <p:sp>
        <p:nvSpPr>
          <p:cNvPr id="535" name="Google Shape;535;p67"/>
          <p:cNvSpPr txBox="1"/>
          <p:nvPr/>
        </p:nvSpPr>
        <p:spPr>
          <a:xfrm>
            <a:off x="3299050" y="866525"/>
            <a:ext cx="2056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Transform</a:t>
            </a:r>
            <a:endParaRPr b="1" sz="3000">
              <a:solidFill>
                <a:srgbClr val="FF0000"/>
              </a:solidFill>
            </a:endParaRPr>
          </a:p>
        </p:txBody>
      </p:sp>
      <p:sp>
        <p:nvSpPr>
          <p:cNvPr id="536" name="Google Shape;536;p67"/>
          <p:cNvSpPr txBox="1"/>
          <p:nvPr/>
        </p:nvSpPr>
        <p:spPr>
          <a:xfrm>
            <a:off x="7128950" y="866525"/>
            <a:ext cx="12039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Load</a:t>
            </a:r>
            <a:endParaRPr b="1" sz="3000">
              <a:solidFill>
                <a:srgbClr val="FF0000"/>
              </a:solidFill>
            </a:endParaRPr>
          </a:p>
        </p:txBody>
      </p:sp>
      <p:sp>
        <p:nvSpPr>
          <p:cNvPr id="537" name="Google Shape;537;p67"/>
          <p:cNvSpPr/>
          <p:nvPr/>
        </p:nvSpPr>
        <p:spPr>
          <a:xfrm>
            <a:off x="1994675" y="1052800"/>
            <a:ext cx="867900" cy="29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7"/>
          <p:cNvSpPr/>
          <p:nvPr/>
        </p:nvSpPr>
        <p:spPr>
          <a:xfrm>
            <a:off x="5770350" y="1052800"/>
            <a:ext cx="867900" cy="29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8"/>
          <p:cNvSpPr txBox="1"/>
          <p:nvPr/>
        </p:nvSpPr>
        <p:spPr>
          <a:xfrm>
            <a:off x="2924050" y="1496675"/>
            <a:ext cx="3642000" cy="315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Reformatting</a:t>
            </a:r>
            <a:endParaRPr sz="1800"/>
          </a:p>
          <a:p>
            <a:pPr indent="-342900" lvl="0" marL="457200" rtl="0" algn="l">
              <a:lnSpc>
                <a:spcPct val="115000"/>
              </a:lnSpc>
              <a:spcBef>
                <a:spcPts val="0"/>
              </a:spcBef>
              <a:spcAft>
                <a:spcPts val="0"/>
              </a:spcAft>
              <a:buSzPts val="1800"/>
              <a:buChar char="●"/>
            </a:pPr>
            <a:r>
              <a:rPr lang="en" sz="1800">
                <a:solidFill>
                  <a:schemeClr val="dk1"/>
                </a:solidFill>
              </a:rPr>
              <a:t>Rename Fields</a:t>
            </a:r>
            <a:endParaRPr sz="1800">
              <a:solidFill>
                <a:schemeClr val="dk1"/>
              </a:solidFill>
            </a:endParaRPr>
          </a:p>
          <a:p>
            <a:pPr indent="-342900" lvl="0" marL="457200" rtl="0" algn="l">
              <a:lnSpc>
                <a:spcPct val="115000"/>
              </a:lnSpc>
              <a:spcBef>
                <a:spcPts val="0"/>
              </a:spcBef>
              <a:spcAft>
                <a:spcPts val="0"/>
              </a:spcAft>
              <a:buSzPts val="1800"/>
              <a:buChar char="●"/>
            </a:pPr>
            <a:r>
              <a:rPr lang="en" sz="1800">
                <a:solidFill>
                  <a:schemeClr val="dk1"/>
                </a:solidFill>
              </a:rPr>
              <a:t>Add Fields based on </a:t>
            </a:r>
            <a:br>
              <a:rPr lang="en" sz="1800">
                <a:solidFill>
                  <a:schemeClr val="dk1"/>
                </a:solidFill>
              </a:rPr>
            </a:br>
            <a:r>
              <a:rPr lang="en" sz="1800">
                <a:solidFill>
                  <a:schemeClr val="dk1"/>
                </a:solidFill>
              </a:rPr>
              <a:t>complex </a:t>
            </a:r>
            <a:r>
              <a:rPr lang="en" sz="1800"/>
              <a:t>If/Then Logic or </a:t>
            </a:r>
            <a:br>
              <a:rPr lang="en" sz="1800"/>
            </a:br>
            <a:r>
              <a:rPr lang="en" sz="1800"/>
              <a:t>Field </a:t>
            </a:r>
            <a:r>
              <a:rPr lang="en" sz="1800">
                <a:solidFill>
                  <a:schemeClr val="dk1"/>
                </a:solidFill>
              </a:rPr>
              <a:t>Calculations</a:t>
            </a:r>
            <a:endParaRPr sz="1800">
              <a:solidFill>
                <a:schemeClr val="dk1"/>
              </a:solidFill>
            </a:endParaRPr>
          </a:p>
          <a:p>
            <a:pPr indent="-342900" lvl="0" marL="457200" rtl="0" algn="l">
              <a:lnSpc>
                <a:spcPct val="115000"/>
              </a:lnSpc>
              <a:spcBef>
                <a:spcPts val="0"/>
              </a:spcBef>
              <a:spcAft>
                <a:spcPts val="0"/>
              </a:spcAft>
              <a:buSzPts val="1800"/>
              <a:buChar char="●"/>
            </a:pPr>
            <a:r>
              <a:rPr lang="en" sz="1800"/>
              <a:t>String Replacements</a:t>
            </a:r>
            <a:endParaRPr sz="1800"/>
          </a:p>
          <a:p>
            <a:pPr indent="-342900" lvl="0" marL="457200" rtl="0" algn="l">
              <a:lnSpc>
                <a:spcPct val="115000"/>
              </a:lnSpc>
              <a:spcBef>
                <a:spcPts val="0"/>
              </a:spcBef>
              <a:spcAft>
                <a:spcPts val="0"/>
              </a:spcAft>
              <a:buSzPts val="1800"/>
              <a:buChar char="●"/>
            </a:pPr>
            <a:r>
              <a:rPr lang="en" sz="1800">
                <a:solidFill>
                  <a:schemeClr val="dk1"/>
                </a:solidFill>
              </a:rPr>
              <a:t>Geocode Addresses</a:t>
            </a:r>
            <a:endParaRPr sz="1800">
              <a:solidFill>
                <a:schemeClr val="dk1"/>
              </a:solidFill>
            </a:endParaRPr>
          </a:p>
          <a:p>
            <a:pPr indent="-342900" lvl="0" marL="457200" rtl="0" algn="l">
              <a:lnSpc>
                <a:spcPct val="115000"/>
              </a:lnSpc>
              <a:spcBef>
                <a:spcPts val="0"/>
              </a:spcBef>
              <a:spcAft>
                <a:spcPts val="0"/>
              </a:spcAft>
              <a:buSzPts val="1800"/>
              <a:buChar char="●"/>
            </a:pPr>
            <a:r>
              <a:rPr lang="en" sz="1800"/>
              <a:t>Filtering</a:t>
            </a:r>
            <a:endParaRPr sz="1800"/>
          </a:p>
          <a:p>
            <a:pPr indent="-342900" lvl="0" marL="457200" rtl="0" algn="l">
              <a:lnSpc>
                <a:spcPct val="115000"/>
              </a:lnSpc>
              <a:spcBef>
                <a:spcPts val="0"/>
              </a:spcBef>
              <a:spcAft>
                <a:spcPts val="0"/>
              </a:spcAft>
              <a:buSzPts val="1800"/>
              <a:buChar char="●"/>
            </a:pPr>
            <a:r>
              <a:rPr lang="en" sz="1800"/>
              <a:t>Audits</a:t>
            </a:r>
            <a:endParaRPr sz="1800"/>
          </a:p>
        </p:txBody>
      </p:sp>
      <p:sp>
        <p:nvSpPr>
          <p:cNvPr id="544" name="Google Shape;544;p6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Automation</a:t>
            </a:r>
            <a:endParaRPr/>
          </a:p>
        </p:txBody>
      </p:sp>
      <p:sp>
        <p:nvSpPr>
          <p:cNvPr id="545" name="Google Shape;545;p68"/>
          <p:cNvSpPr txBox="1"/>
          <p:nvPr/>
        </p:nvSpPr>
        <p:spPr>
          <a:xfrm>
            <a:off x="286350" y="866525"/>
            <a:ext cx="1763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Extract</a:t>
            </a:r>
            <a:endParaRPr b="1" sz="3000">
              <a:solidFill>
                <a:srgbClr val="FF0000"/>
              </a:solidFill>
            </a:endParaRPr>
          </a:p>
        </p:txBody>
      </p:sp>
      <p:sp>
        <p:nvSpPr>
          <p:cNvPr id="546" name="Google Shape;546;p68"/>
          <p:cNvSpPr txBox="1"/>
          <p:nvPr/>
        </p:nvSpPr>
        <p:spPr>
          <a:xfrm>
            <a:off x="3299050" y="866525"/>
            <a:ext cx="2056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Transform</a:t>
            </a:r>
            <a:endParaRPr b="1" sz="3000">
              <a:solidFill>
                <a:srgbClr val="FF0000"/>
              </a:solidFill>
            </a:endParaRPr>
          </a:p>
        </p:txBody>
      </p:sp>
      <p:sp>
        <p:nvSpPr>
          <p:cNvPr id="547" name="Google Shape;547;p68"/>
          <p:cNvSpPr txBox="1"/>
          <p:nvPr/>
        </p:nvSpPr>
        <p:spPr>
          <a:xfrm>
            <a:off x="7128950" y="866525"/>
            <a:ext cx="12039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Load</a:t>
            </a:r>
            <a:endParaRPr b="1" sz="3000">
              <a:solidFill>
                <a:srgbClr val="FF0000"/>
              </a:solidFill>
            </a:endParaRPr>
          </a:p>
        </p:txBody>
      </p:sp>
      <p:sp>
        <p:nvSpPr>
          <p:cNvPr id="548" name="Google Shape;548;p68"/>
          <p:cNvSpPr/>
          <p:nvPr/>
        </p:nvSpPr>
        <p:spPr>
          <a:xfrm>
            <a:off x="1994675" y="1052800"/>
            <a:ext cx="867900" cy="29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8"/>
          <p:cNvSpPr/>
          <p:nvPr/>
        </p:nvSpPr>
        <p:spPr>
          <a:xfrm>
            <a:off x="5770350" y="1052800"/>
            <a:ext cx="867900" cy="29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8"/>
          <p:cNvSpPr txBox="1"/>
          <p:nvPr/>
        </p:nvSpPr>
        <p:spPr>
          <a:xfrm>
            <a:off x="250925" y="1496675"/>
            <a:ext cx="2724900" cy="315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SQL/Oracle</a:t>
            </a:r>
            <a:endParaRPr sz="1800"/>
          </a:p>
          <a:p>
            <a:pPr indent="-342900" lvl="0" marL="457200" rtl="0" algn="l">
              <a:lnSpc>
                <a:spcPct val="115000"/>
              </a:lnSpc>
              <a:spcBef>
                <a:spcPts val="0"/>
              </a:spcBef>
              <a:spcAft>
                <a:spcPts val="0"/>
              </a:spcAft>
              <a:buSzPts val="1800"/>
              <a:buChar char="●"/>
            </a:pPr>
            <a:r>
              <a:rPr lang="en" sz="1800"/>
              <a:t>Socrata</a:t>
            </a:r>
            <a:endParaRPr sz="1800"/>
          </a:p>
          <a:p>
            <a:pPr indent="-342900" lvl="0" marL="457200" rtl="0" algn="l">
              <a:lnSpc>
                <a:spcPct val="115000"/>
              </a:lnSpc>
              <a:spcBef>
                <a:spcPts val="0"/>
              </a:spcBef>
              <a:spcAft>
                <a:spcPts val="0"/>
              </a:spcAft>
              <a:buSzPts val="1800"/>
              <a:buChar char="●"/>
            </a:pPr>
            <a:r>
              <a:rPr lang="en" sz="1800"/>
              <a:t>Access</a:t>
            </a:r>
            <a:endParaRPr sz="1800"/>
          </a:p>
          <a:p>
            <a:pPr indent="-342900" lvl="0" marL="457200" rtl="0" algn="l">
              <a:lnSpc>
                <a:spcPct val="115000"/>
              </a:lnSpc>
              <a:spcBef>
                <a:spcPts val="0"/>
              </a:spcBef>
              <a:spcAft>
                <a:spcPts val="0"/>
              </a:spcAft>
              <a:buSzPts val="1800"/>
              <a:buChar char="●"/>
            </a:pPr>
            <a:r>
              <a:rPr lang="en" sz="1800"/>
              <a:t>GIS Rest Endpoint</a:t>
            </a:r>
            <a:endParaRPr sz="1800"/>
          </a:p>
          <a:p>
            <a:pPr indent="-342900" lvl="0" marL="457200" rtl="0" algn="l">
              <a:lnSpc>
                <a:spcPct val="115000"/>
              </a:lnSpc>
              <a:spcBef>
                <a:spcPts val="0"/>
              </a:spcBef>
              <a:spcAft>
                <a:spcPts val="0"/>
              </a:spcAft>
              <a:buSzPts val="1800"/>
              <a:buChar char="●"/>
            </a:pPr>
            <a:r>
              <a:rPr lang="en" sz="1800"/>
              <a:t>XML</a:t>
            </a:r>
            <a:endParaRPr sz="1800"/>
          </a:p>
          <a:p>
            <a:pPr indent="-342900" lvl="0" marL="457200" rtl="0" algn="l">
              <a:lnSpc>
                <a:spcPct val="115000"/>
              </a:lnSpc>
              <a:spcBef>
                <a:spcPts val="0"/>
              </a:spcBef>
              <a:spcAft>
                <a:spcPts val="0"/>
              </a:spcAft>
              <a:buSzPts val="1800"/>
              <a:buChar char="●"/>
            </a:pPr>
            <a:r>
              <a:rPr lang="en" sz="1800"/>
              <a:t>RSS</a:t>
            </a:r>
            <a:endParaRPr sz="1800"/>
          </a:p>
          <a:p>
            <a:pPr indent="-342900" lvl="0" marL="457200" rtl="0" algn="l">
              <a:lnSpc>
                <a:spcPct val="115000"/>
              </a:lnSpc>
              <a:spcBef>
                <a:spcPts val="0"/>
              </a:spcBef>
              <a:spcAft>
                <a:spcPts val="0"/>
              </a:spcAft>
              <a:buSzPts val="1800"/>
              <a:buChar char="●"/>
            </a:pPr>
            <a:r>
              <a:rPr lang="en" sz="1800"/>
              <a:t>CSV</a:t>
            </a:r>
            <a:endParaRPr sz="1800"/>
          </a:p>
          <a:p>
            <a:pPr indent="-342900" lvl="0" marL="457200" rtl="0" algn="l">
              <a:lnSpc>
                <a:spcPct val="115000"/>
              </a:lnSpc>
              <a:spcBef>
                <a:spcPts val="0"/>
              </a:spcBef>
              <a:spcAft>
                <a:spcPts val="0"/>
              </a:spcAft>
              <a:buSzPts val="1800"/>
              <a:buChar char="●"/>
            </a:pPr>
            <a:r>
              <a:rPr lang="en" sz="1800"/>
              <a:t>TXT</a:t>
            </a:r>
            <a:endParaRPr sz="1800"/>
          </a:p>
        </p:txBody>
      </p:sp>
      <p:sp>
        <p:nvSpPr>
          <p:cNvPr id="551" name="Google Shape;551;p68"/>
          <p:cNvSpPr txBox="1"/>
          <p:nvPr/>
        </p:nvSpPr>
        <p:spPr>
          <a:xfrm>
            <a:off x="6592600" y="1496675"/>
            <a:ext cx="2724900" cy="315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SQL/Oracle</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Socrata</a:t>
            </a:r>
            <a:endParaRPr sz="1800">
              <a:solidFill>
                <a:schemeClr val="dk1"/>
              </a:solidFill>
            </a:endParaRPr>
          </a:p>
          <a:p>
            <a:pPr indent="-342900" lvl="0" marL="457200" rtl="0" algn="l">
              <a:lnSpc>
                <a:spcPct val="115000"/>
              </a:lnSpc>
              <a:spcBef>
                <a:spcPts val="0"/>
              </a:spcBef>
              <a:spcAft>
                <a:spcPts val="0"/>
              </a:spcAft>
              <a:buSzPts val="1800"/>
              <a:buChar char="●"/>
            </a:pPr>
            <a:r>
              <a:rPr lang="en" sz="1800"/>
              <a:t>Access</a:t>
            </a:r>
            <a:endParaRPr sz="1800"/>
          </a:p>
          <a:p>
            <a:pPr indent="-342900" lvl="0" marL="457200" rtl="0" algn="l">
              <a:lnSpc>
                <a:spcPct val="115000"/>
              </a:lnSpc>
              <a:spcBef>
                <a:spcPts val="0"/>
              </a:spcBef>
              <a:spcAft>
                <a:spcPts val="0"/>
              </a:spcAft>
              <a:buSzPts val="1800"/>
              <a:buChar char="●"/>
            </a:pPr>
            <a:r>
              <a:rPr lang="en" sz="1800"/>
              <a:t>GIS Rest Endpoint</a:t>
            </a:r>
            <a:endParaRPr sz="1800"/>
          </a:p>
          <a:p>
            <a:pPr indent="-342900" lvl="0" marL="457200" rtl="0" algn="l">
              <a:lnSpc>
                <a:spcPct val="115000"/>
              </a:lnSpc>
              <a:spcBef>
                <a:spcPts val="0"/>
              </a:spcBef>
              <a:spcAft>
                <a:spcPts val="0"/>
              </a:spcAft>
              <a:buSzPts val="1800"/>
              <a:buChar char="●"/>
            </a:pPr>
            <a:r>
              <a:rPr lang="en" sz="1800"/>
              <a:t>XML</a:t>
            </a:r>
            <a:endParaRPr sz="1800"/>
          </a:p>
          <a:p>
            <a:pPr indent="-342900" lvl="0" marL="457200" rtl="0" algn="l">
              <a:lnSpc>
                <a:spcPct val="115000"/>
              </a:lnSpc>
              <a:spcBef>
                <a:spcPts val="0"/>
              </a:spcBef>
              <a:spcAft>
                <a:spcPts val="0"/>
              </a:spcAft>
              <a:buSzPts val="1800"/>
              <a:buChar char="●"/>
            </a:pPr>
            <a:r>
              <a:rPr lang="en" sz="1800"/>
              <a:t>RSS</a:t>
            </a:r>
            <a:endParaRPr sz="1800"/>
          </a:p>
          <a:p>
            <a:pPr indent="-342900" lvl="0" marL="457200" rtl="0" algn="l">
              <a:lnSpc>
                <a:spcPct val="115000"/>
              </a:lnSpc>
              <a:spcBef>
                <a:spcPts val="0"/>
              </a:spcBef>
              <a:spcAft>
                <a:spcPts val="0"/>
              </a:spcAft>
              <a:buSzPts val="1800"/>
              <a:buChar char="●"/>
            </a:pPr>
            <a:r>
              <a:rPr lang="en" sz="1800"/>
              <a:t>CSV</a:t>
            </a:r>
            <a:endParaRPr sz="1800"/>
          </a:p>
          <a:p>
            <a:pPr indent="-342900" lvl="0" marL="457200" rtl="0" algn="l">
              <a:lnSpc>
                <a:spcPct val="115000"/>
              </a:lnSpc>
              <a:spcBef>
                <a:spcPts val="0"/>
              </a:spcBef>
              <a:spcAft>
                <a:spcPts val="0"/>
              </a:spcAft>
              <a:buSzPts val="1800"/>
              <a:buChar char="●"/>
            </a:pPr>
            <a:r>
              <a:rPr lang="en" sz="1800"/>
              <a:t>TXT</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9"/>
          <p:cNvSpPr txBox="1"/>
          <p:nvPr>
            <p:ph idx="1" type="body"/>
          </p:nvPr>
        </p:nvSpPr>
        <p:spPr>
          <a:xfrm>
            <a:off x="548675" y="0"/>
            <a:ext cx="8137800" cy="75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rgbClr val="666666"/>
                </a:solidFill>
              </a:rPr>
              <a:t>Guiding Principles of Data UX</a:t>
            </a:r>
            <a:endParaRPr sz="3600">
              <a:solidFill>
                <a:srgbClr val="666666"/>
              </a:solidFill>
            </a:endParaRPr>
          </a:p>
          <a:p>
            <a:pPr indent="0" lvl="0" marL="0" marR="0" rtl="0" algn="l">
              <a:lnSpc>
                <a:spcPct val="100000"/>
              </a:lnSpc>
              <a:spcBef>
                <a:spcPts val="600"/>
              </a:spcBef>
              <a:spcAft>
                <a:spcPts val="0"/>
              </a:spcAft>
              <a:buNone/>
            </a:pPr>
            <a:r>
              <a:t/>
            </a:r>
            <a:endParaRPr sz="1800"/>
          </a:p>
        </p:txBody>
      </p:sp>
      <p:sp>
        <p:nvSpPr>
          <p:cNvPr id="557" name="Google Shape;557;p69"/>
          <p:cNvSpPr txBox="1"/>
          <p:nvPr/>
        </p:nvSpPr>
        <p:spPr>
          <a:xfrm>
            <a:off x="624875" y="887400"/>
            <a:ext cx="9399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4343F"/>
                </a:solidFill>
                <a:highlight>
                  <a:srgbClr val="FFFFFF"/>
                </a:highlight>
              </a:rPr>
              <a:t>🔎</a:t>
            </a:r>
            <a:endParaRPr sz="4800"/>
          </a:p>
        </p:txBody>
      </p:sp>
      <p:sp>
        <p:nvSpPr>
          <p:cNvPr id="558" name="Google Shape;558;p69"/>
          <p:cNvSpPr txBox="1"/>
          <p:nvPr/>
        </p:nvSpPr>
        <p:spPr>
          <a:xfrm>
            <a:off x="1424500" y="1982700"/>
            <a:ext cx="7379700" cy="2682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Meet People where they are</a:t>
            </a:r>
            <a:endParaRPr sz="3000">
              <a:solidFill>
                <a:schemeClr val="dk1"/>
              </a:solidFill>
            </a:endParaRPr>
          </a:p>
          <a:p>
            <a:pPr indent="0" lvl="0" marL="457200" rtl="0" algn="l">
              <a:spcBef>
                <a:spcPts val="480"/>
              </a:spcBef>
              <a:spcAft>
                <a:spcPts val="0"/>
              </a:spcAft>
              <a:buNone/>
            </a:pPr>
            <a:r>
              <a:rPr lang="en" sz="1800">
                <a:solidFill>
                  <a:schemeClr val="dk1"/>
                </a:solidFill>
              </a:rPr>
              <a:t>Embedded Insights (Raleigh Web, 3rd Party Apps)</a:t>
            </a:r>
            <a:endParaRPr sz="1800">
              <a:solidFill>
                <a:schemeClr val="dk1"/>
              </a:solidFill>
            </a:endParaRPr>
          </a:p>
          <a:p>
            <a:pPr indent="0" lvl="0" marL="457200" rtl="0" algn="l">
              <a:spcBef>
                <a:spcPts val="480"/>
              </a:spcBef>
              <a:spcAft>
                <a:spcPts val="0"/>
              </a:spcAft>
              <a:buNone/>
            </a:pPr>
            <a:r>
              <a:rPr lang="en" sz="1800">
                <a:solidFill>
                  <a:schemeClr val="dk1"/>
                </a:solidFill>
              </a:rPr>
              <a:t>Smart Alerting</a:t>
            </a:r>
            <a:endParaRPr sz="1800">
              <a:solidFill>
                <a:schemeClr val="dk1"/>
              </a:solidFill>
            </a:endParaRPr>
          </a:p>
          <a:p>
            <a:pPr indent="0" lvl="0" marL="457200" rtl="0" algn="l">
              <a:spcBef>
                <a:spcPts val="480"/>
              </a:spcBef>
              <a:spcAft>
                <a:spcPts val="0"/>
              </a:spcAft>
              <a:buNone/>
            </a:pPr>
            <a:r>
              <a:t/>
            </a:r>
            <a:endParaRPr sz="900">
              <a:solidFill>
                <a:schemeClr val="dk1"/>
              </a:solidFill>
            </a:endParaRPr>
          </a:p>
          <a:p>
            <a:pPr indent="0" lvl="0" marL="0" rtl="0" algn="l">
              <a:spcBef>
                <a:spcPts val="600"/>
              </a:spcBef>
              <a:spcAft>
                <a:spcPts val="0"/>
              </a:spcAft>
              <a:buNone/>
            </a:pPr>
            <a:r>
              <a:rPr lang="en" sz="3000">
                <a:solidFill>
                  <a:schemeClr val="dk1"/>
                </a:solidFill>
              </a:rPr>
              <a:t>Tell Stories around Strategic Themes</a:t>
            </a:r>
            <a:endParaRPr sz="3000">
              <a:solidFill>
                <a:schemeClr val="dk1"/>
              </a:solidFill>
            </a:endParaRPr>
          </a:p>
          <a:p>
            <a:pPr indent="0" lvl="0" marL="457200" rtl="0" algn="l">
              <a:spcBef>
                <a:spcPts val="480"/>
              </a:spcBef>
              <a:spcAft>
                <a:spcPts val="0"/>
              </a:spcAft>
              <a:buNone/>
            </a:pPr>
            <a:r>
              <a:rPr lang="en" sz="1800">
                <a:solidFill>
                  <a:schemeClr val="dk1"/>
                </a:solidFill>
              </a:rPr>
              <a:t>Operating / Capital Budget </a:t>
            </a:r>
            <a:endParaRPr sz="1800">
              <a:solidFill>
                <a:schemeClr val="dk1"/>
              </a:solidFill>
            </a:endParaRPr>
          </a:p>
          <a:p>
            <a:pPr indent="0" lvl="0" marL="457200" rtl="0" algn="l">
              <a:spcBef>
                <a:spcPts val="480"/>
              </a:spcBef>
              <a:spcAft>
                <a:spcPts val="0"/>
              </a:spcAft>
              <a:buNone/>
            </a:pPr>
            <a:r>
              <a:rPr lang="en" sz="1800">
                <a:solidFill>
                  <a:schemeClr val="dk1"/>
                </a:solidFill>
              </a:rPr>
              <a:t>Strategic Plan</a:t>
            </a:r>
            <a:endParaRPr sz="1800">
              <a:solidFill>
                <a:schemeClr val="dk1"/>
              </a:solidFill>
            </a:endParaRPr>
          </a:p>
          <a:p>
            <a:pPr indent="0" lvl="0" marL="457200" rtl="0" algn="l">
              <a:spcBef>
                <a:spcPts val="480"/>
              </a:spcBef>
              <a:spcAft>
                <a:spcPts val="0"/>
              </a:spcAft>
              <a:buNone/>
            </a:pPr>
            <a:r>
              <a:rPr lang="en" sz="1800">
                <a:solidFill>
                  <a:schemeClr val="dk1"/>
                </a:solidFill>
              </a:rPr>
              <a:t>Affordable Housing</a:t>
            </a:r>
            <a:endParaRPr sz="1800">
              <a:solidFill>
                <a:schemeClr val="dk1"/>
              </a:solidFill>
            </a:endParaRPr>
          </a:p>
          <a:p>
            <a:pPr indent="0" lvl="0" marL="457200" rtl="0" algn="l">
              <a:spcBef>
                <a:spcPts val="480"/>
              </a:spcBef>
              <a:spcAft>
                <a:spcPts val="0"/>
              </a:spcAft>
              <a:buNone/>
            </a:pPr>
            <a:r>
              <a:rPr lang="en" sz="1800">
                <a:solidFill>
                  <a:schemeClr val="dk1"/>
                </a:solidFill>
              </a:rPr>
              <a:t>Planning Process</a:t>
            </a:r>
            <a:endParaRPr sz="1800">
              <a:solidFill>
                <a:schemeClr val="dk1"/>
              </a:solidFill>
            </a:endParaRPr>
          </a:p>
        </p:txBody>
      </p:sp>
      <p:sp>
        <p:nvSpPr>
          <p:cNvPr id="559" name="Google Shape;559;p69"/>
          <p:cNvSpPr txBox="1"/>
          <p:nvPr/>
        </p:nvSpPr>
        <p:spPr>
          <a:xfrm>
            <a:off x="1500700" y="1044550"/>
            <a:ext cx="4711500" cy="50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Search First, Search Once </a:t>
            </a:r>
            <a:endParaRPr sz="3000">
              <a:solidFill>
                <a:schemeClr val="dk1"/>
              </a:solidFill>
            </a:endParaRPr>
          </a:p>
        </p:txBody>
      </p:sp>
      <p:pic>
        <p:nvPicPr>
          <p:cNvPr id="560" name="Google Shape;560;p69"/>
          <p:cNvPicPr preferRelativeResize="0"/>
          <p:nvPr/>
        </p:nvPicPr>
        <p:blipFill>
          <a:blip r:embed="rId3">
            <a:alphaModFix/>
          </a:blip>
          <a:stretch>
            <a:fillRect/>
          </a:stretch>
        </p:blipFill>
        <p:spPr>
          <a:xfrm>
            <a:off x="671313" y="3155175"/>
            <a:ext cx="553875" cy="553875"/>
          </a:xfrm>
          <a:prstGeom prst="rect">
            <a:avLst/>
          </a:prstGeom>
          <a:noFill/>
          <a:ln>
            <a:noFill/>
          </a:ln>
        </p:spPr>
      </p:pic>
      <p:pic>
        <p:nvPicPr>
          <p:cNvPr id="561" name="Google Shape;561;p69"/>
          <p:cNvPicPr preferRelativeResize="0"/>
          <p:nvPr/>
        </p:nvPicPr>
        <p:blipFill>
          <a:blip r:embed="rId4">
            <a:alphaModFix/>
          </a:blip>
          <a:stretch>
            <a:fillRect/>
          </a:stretch>
        </p:blipFill>
        <p:spPr>
          <a:xfrm rot="462266">
            <a:off x="691712" y="1922493"/>
            <a:ext cx="578126" cy="5781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0"/>
          <p:cNvSpPr txBox="1"/>
          <p:nvPr>
            <p:ph type="ctrTitle"/>
          </p:nvPr>
        </p:nvSpPr>
        <p:spPr>
          <a:xfrm>
            <a:off x="764400" y="21353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Data Story / Needs</a:t>
            </a:r>
            <a:endParaRPr/>
          </a:p>
        </p:txBody>
      </p:sp>
      <p:sp>
        <p:nvSpPr>
          <p:cNvPr id="567" name="Google Shape;567;p70"/>
          <p:cNvSpPr txBox="1"/>
          <p:nvPr>
            <p:ph idx="1" type="subTitle"/>
          </p:nvPr>
        </p:nvSpPr>
        <p:spPr>
          <a:xfrm>
            <a:off x="685800" y="3028078"/>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we help?</a:t>
            </a:r>
            <a:endParaRPr/>
          </a:p>
        </p:txBody>
      </p:sp>
      <p:pic>
        <p:nvPicPr>
          <p:cNvPr descr="OpenRaleighlogo.png" id="568" name="Google Shape;568;p70"/>
          <p:cNvPicPr preferRelativeResize="0"/>
          <p:nvPr/>
        </p:nvPicPr>
        <p:blipFill>
          <a:blip r:embed="rId3">
            <a:alphaModFix/>
          </a:blip>
          <a:stretch>
            <a:fillRect/>
          </a:stretch>
        </p:blipFill>
        <p:spPr>
          <a:xfrm>
            <a:off x="2171125" y="629475"/>
            <a:ext cx="5099174" cy="125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146" name="Shape 146"/>
        <p:cNvGrpSpPr/>
        <p:nvPr/>
      </p:nvGrpSpPr>
      <p:grpSpPr>
        <a:xfrm>
          <a:off x="0" y="0"/>
          <a:ext cx="0" cy="0"/>
          <a:chOff x="0" y="0"/>
          <a:chExt cx="0" cy="0"/>
        </a:xfrm>
      </p:grpSpPr>
      <p:sp>
        <p:nvSpPr>
          <p:cNvPr id="147" name="Google Shape;147;p35"/>
          <p:cNvSpPr txBox="1"/>
          <p:nvPr>
            <p:ph type="title"/>
          </p:nvPr>
        </p:nvSpPr>
        <p:spPr>
          <a:xfrm>
            <a:off x="0" y="0"/>
            <a:ext cx="8307600" cy="744300"/>
          </a:xfrm>
          <a:prstGeom prst="rect">
            <a:avLst/>
          </a:prstGeom>
          <a:solidFill>
            <a:srgbClr val="F3F3F3"/>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Exercise: </a:t>
            </a:r>
            <a:r>
              <a:rPr lang="en"/>
              <a:t>Can you find it? </a:t>
            </a:r>
            <a:endParaRPr/>
          </a:p>
        </p:txBody>
      </p:sp>
      <p:sp>
        <p:nvSpPr>
          <p:cNvPr id="148" name="Google Shape;148;p35"/>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Will Hillsborough St. get shut down for any special event during the holidays?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Which publicly managed Electric Vehicle station gets used the most in Raleigh?</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Parking Meter collects the most revenue?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Work Together - H&amp;N</a:t>
            </a:r>
            <a:endParaRPr/>
          </a:p>
        </p:txBody>
      </p:sp>
      <p:sp>
        <p:nvSpPr>
          <p:cNvPr id="574" name="Google Shape;574;p71"/>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u="sng">
                <a:solidFill>
                  <a:schemeClr val="hlink"/>
                </a:solidFill>
                <a:hlinkClick r:id="rId3"/>
              </a:rPr>
              <a:t>Rental Housing Inventory / Analysis</a:t>
            </a:r>
            <a:r>
              <a:rPr lang="en"/>
              <a:t> &amp; Interactive Maps</a:t>
            </a:r>
            <a:endParaRPr/>
          </a:p>
          <a:p>
            <a:pPr indent="-419100" lvl="0" marL="457200" rtl="0" algn="l">
              <a:spcBef>
                <a:spcPts val="0"/>
              </a:spcBef>
              <a:spcAft>
                <a:spcPts val="0"/>
              </a:spcAft>
              <a:buSzPts val="3000"/>
              <a:buChar char="●"/>
            </a:pPr>
            <a:r>
              <a:rPr lang="en"/>
              <a:t>External Engagement - </a:t>
            </a:r>
            <a:r>
              <a:rPr lang="en" u="sng">
                <a:solidFill>
                  <a:schemeClr val="hlink"/>
                </a:solidFill>
                <a:hlinkClick r:id="rId4"/>
              </a:rPr>
              <a:t>Challenge Brainstorming</a:t>
            </a:r>
            <a:endParaRPr/>
          </a:p>
          <a:p>
            <a:pPr indent="0" lvl="0" marL="0" rtl="0" algn="l">
              <a:spcBef>
                <a:spcPts val="600"/>
              </a:spcBef>
              <a:spcAft>
                <a:spcPts val="0"/>
              </a:spcAft>
              <a:buNone/>
            </a:pPr>
            <a:r>
              <a:rPr lang="en"/>
              <a:t>Other H&amp;N:</a:t>
            </a:r>
            <a:endParaRPr/>
          </a:p>
          <a:p>
            <a:pPr indent="-419100" lvl="0" marL="457200" rtl="0" algn="l">
              <a:spcBef>
                <a:spcPts val="600"/>
              </a:spcBef>
              <a:spcAft>
                <a:spcPts val="0"/>
              </a:spcAft>
              <a:buSzPts val="3000"/>
              <a:buChar char="●"/>
            </a:pPr>
            <a:r>
              <a:rPr lang="en"/>
              <a:t>Neighborhood Boundaries / Official Updates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AffordableHousing_15-07_TotRentalUnitsbyBlkGrp.jpg" id="579" name="Google Shape;579;p72">
            <a:hlinkClick r:id="rId3"/>
          </p:cNvPr>
          <p:cNvPicPr preferRelativeResize="0"/>
          <p:nvPr/>
        </p:nvPicPr>
        <p:blipFill rotWithShape="1">
          <a:blip r:embed="rId4">
            <a:alphaModFix/>
          </a:blip>
          <a:srcRect b="23169" l="11968" r="15974" t="18674"/>
          <a:stretch/>
        </p:blipFill>
        <p:spPr>
          <a:xfrm>
            <a:off x="4518386" y="312275"/>
            <a:ext cx="4625617" cy="4831225"/>
          </a:xfrm>
          <a:prstGeom prst="rect">
            <a:avLst/>
          </a:prstGeom>
          <a:noFill/>
          <a:ln>
            <a:noFill/>
          </a:ln>
        </p:spPr>
      </p:pic>
      <p:pic>
        <p:nvPicPr>
          <p:cNvPr id="580" name="Google Shape;580;p72"/>
          <p:cNvPicPr preferRelativeResize="0"/>
          <p:nvPr/>
        </p:nvPicPr>
        <p:blipFill>
          <a:blip r:embed="rId5">
            <a:alphaModFix/>
          </a:blip>
          <a:stretch>
            <a:fillRect/>
          </a:stretch>
        </p:blipFill>
        <p:spPr>
          <a:xfrm>
            <a:off x="457188" y="3373263"/>
            <a:ext cx="1781175" cy="1552575"/>
          </a:xfrm>
          <a:prstGeom prst="rect">
            <a:avLst/>
          </a:prstGeom>
          <a:noFill/>
          <a:ln>
            <a:noFill/>
          </a:ln>
        </p:spPr>
      </p:pic>
      <p:sp>
        <p:nvSpPr>
          <p:cNvPr id="581" name="Google Shape;581;p72"/>
          <p:cNvSpPr txBox="1"/>
          <p:nvPr/>
        </p:nvSpPr>
        <p:spPr>
          <a:xfrm>
            <a:off x="4518375" y="846750"/>
            <a:ext cx="1729800" cy="5361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Total Rental Units (2015</a:t>
            </a:r>
            <a:br>
              <a:rPr b="1" lang="en" sz="1000"/>
            </a:br>
            <a:r>
              <a:rPr i="1" lang="en" sz="800"/>
              <a:t>Registered + Potential </a:t>
            </a:r>
            <a:br>
              <a:rPr i="1" lang="en" sz="800"/>
            </a:br>
            <a:r>
              <a:rPr i="1" lang="en" sz="800"/>
              <a:t>by Block Group</a:t>
            </a:r>
            <a:endParaRPr i="1" sz="800"/>
          </a:p>
        </p:txBody>
      </p:sp>
      <p:sp>
        <p:nvSpPr>
          <p:cNvPr id="582" name="Google Shape;582;p72"/>
          <p:cNvSpPr txBox="1"/>
          <p:nvPr>
            <p:ph type="title"/>
          </p:nvPr>
        </p:nvSpPr>
        <p:spPr>
          <a:xfrm>
            <a:off x="457200" y="205975"/>
            <a:ext cx="8229600" cy="6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Where are the Rental Units?</a:t>
            </a:r>
            <a:endParaRPr sz="3000"/>
          </a:p>
        </p:txBody>
      </p:sp>
      <p:pic>
        <p:nvPicPr>
          <p:cNvPr id="583" name="Google Shape;583;p72"/>
          <p:cNvPicPr preferRelativeResize="0"/>
          <p:nvPr/>
        </p:nvPicPr>
        <p:blipFill rotWithShape="1">
          <a:blip r:embed="rId6">
            <a:alphaModFix/>
          </a:blip>
          <a:srcRect b="-4876" l="0" r="0" t="0"/>
          <a:stretch/>
        </p:blipFill>
        <p:spPr>
          <a:xfrm>
            <a:off x="457200" y="846750"/>
            <a:ext cx="3691825" cy="2527975"/>
          </a:xfrm>
          <a:prstGeom prst="rect">
            <a:avLst/>
          </a:prstGeom>
          <a:noFill/>
          <a:ln>
            <a:noFill/>
          </a:ln>
        </p:spPr>
      </p:pic>
      <p:pic>
        <p:nvPicPr>
          <p:cNvPr id="584" name="Google Shape;584;p72"/>
          <p:cNvPicPr preferRelativeResize="0"/>
          <p:nvPr/>
        </p:nvPicPr>
        <p:blipFill>
          <a:blip r:embed="rId7">
            <a:alphaModFix/>
          </a:blip>
          <a:stretch>
            <a:fillRect/>
          </a:stretch>
        </p:blipFill>
        <p:spPr>
          <a:xfrm>
            <a:off x="457201" y="3373275"/>
            <a:ext cx="1781175" cy="1668169"/>
          </a:xfrm>
          <a:prstGeom prst="rect">
            <a:avLst/>
          </a:prstGeom>
          <a:noFill/>
          <a:ln>
            <a:noFill/>
          </a:ln>
        </p:spPr>
      </p:pic>
      <p:pic>
        <p:nvPicPr>
          <p:cNvPr descr="AffordableHousing_15-07_TotRentalUnitsbyBlkGrp.jpg" id="585" name="Google Shape;585;p72">
            <a:hlinkClick r:id="rId8"/>
          </p:cNvPr>
          <p:cNvPicPr preferRelativeResize="0"/>
          <p:nvPr/>
        </p:nvPicPr>
        <p:blipFill rotWithShape="1">
          <a:blip r:embed="rId4">
            <a:alphaModFix/>
          </a:blip>
          <a:srcRect b="8571" l="11941" r="74960" t="82444"/>
          <a:stretch/>
        </p:blipFill>
        <p:spPr>
          <a:xfrm>
            <a:off x="4518375" y="4096275"/>
            <a:ext cx="1029824" cy="914149"/>
          </a:xfrm>
          <a:prstGeom prst="rect">
            <a:avLst/>
          </a:prstGeom>
          <a:noFill/>
          <a:ln>
            <a:noFill/>
          </a:ln>
        </p:spPr>
      </p:pic>
      <p:sp>
        <p:nvSpPr>
          <p:cNvPr id="586" name="Google Shape;586;p72"/>
          <p:cNvSpPr txBox="1"/>
          <p:nvPr/>
        </p:nvSpPr>
        <p:spPr>
          <a:xfrm>
            <a:off x="4564925" y="3726000"/>
            <a:ext cx="983400" cy="3867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Number of Rental Units</a:t>
            </a:r>
            <a:endParaRPr i="1" sz="800"/>
          </a:p>
        </p:txBody>
      </p:sp>
      <p:sp>
        <p:nvSpPr>
          <p:cNvPr id="587" name="Google Shape;587;p72"/>
          <p:cNvSpPr txBox="1"/>
          <p:nvPr/>
        </p:nvSpPr>
        <p:spPr>
          <a:xfrm>
            <a:off x="1967500" y="3123475"/>
            <a:ext cx="8934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highlight>
                  <a:srgbClr val="FFFFFF"/>
                </a:highlight>
              </a:rPr>
              <a:t>Units</a:t>
            </a:r>
            <a:endParaRPr b="1" sz="1000">
              <a:highlight>
                <a:srgbClr val="FFFFFF"/>
              </a:highlight>
            </a:endParaRPr>
          </a:p>
        </p:txBody>
      </p:sp>
      <p:sp>
        <p:nvSpPr>
          <p:cNvPr id="588" name="Google Shape;588;p72"/>
          <p:cNvSpPr txBox="1"/>
          <p:nvPr/>
        </p:nvSpPr>
        <p:spPr>
          <a:xfrm>
            <a:off x="-58375" y="2002525"/>
            <a:ext cx="712200" cy="6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highlight>
                  <a:srgbClr val="FFFFFF"/>
                </a:highlight>
              </a:rPr>
              <a:t>Nbr of Block Groups</a:t>
            </a:r>
            <a:endParaRPr b="1" sz="1000">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Interactive Maps of Rentals</a:t>
            </a:r>
            <a:endParaRPr/>
          </a:p>
        </p:txBody>
      </p:sp>
      <p:sp>
        <p:nvSpPr>
          <p:cNvPr id="594" name="Google Shape;594;p73"/>
          <p:cNvSpPr txBox="1"/>
          <p:nvPr/>
        </p:nvSpPr>
        <p:spPr>
          <a:xfrm>
            <a:off x="507725" y="4636500"/>
            <a:ext cx="30000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http://cdb.io/1LhjQ3I</a:t>
            </a:r>
            <a:r>
              <a:rPr lang="en"/>
              <a:t> </a:t>
            </a:r>
            <a:endParaRPr/>
          </a:p>
        </p:txBody>
      </p:sp>
      <p:pic>
        <p:nvPicPr>
          <p:cNvPr id="595" name="Google Shape;595;p73">
            <a:hlinkClick r:id="rId4"/>
          </p:cNvPr>
          <p:cNvPicPr preferRelativeResize="0"/>
          <p:nvPr/>
        </p:nvPicPr>
        <p:blipFill rotWithShape="1">
          <a:blip r:embed="rId5">
            <a:alphaModFix/>
          </a:blip>
          <a:srcRect b="4610" l="34307" r="5090" t="21260"/>
          <a:stretch/>
        </p:blipFill>
        <p:spPr>
          <a:xfrm>
            <a:off x="4697450" y="1241675"/>
            <a:ext cx="4361597" cy="3334425"/>
          </a:xfrm>
          <a:prstGeom prst="rect">
            <a:avLst/>
          </a:prstGeom>
          <a:noFill/>
          <a:ln>
            <a:noFill/>
          </a:ln>
        </p:spPr>
      </p:pic>
      <p:pic>
        <p:nvPicPr>
          <p:cNvPr id="596" name="Google Shape;596;p73">
            <a:hlinkClick r:id="rId6"/>
          </p:cNvPr>
          <p:cNvPicPr preferRelativeResize="0"/>
          <p:nvPr/>
        </p:nvPicPr>
        <p:blipFill rotWithShape="1">
          <a:blip r:embed="rId7">
            <a:alphaModFix/>
          </a:blip>
          <a:srcRect b="4023" l="34100" r="4819" t="23090"/>
          <a:stretch/>
        </p:blipFill>
        <p:spPr>
          <a:xfrm>
            <a:off x="115700" y="1241675"/>
            <a:ext cx="4470902" cy="3334425"/>
          </a:xfrm>
          <a:prstGeom prst="rect">
            <a:avLst/>
          </a:prstGeom>
          <a:noFill/>
          <a:ln>
            <a:noFill/>
          </a:ln>
        </p:spPr>
      </p:pic>
      <p:sp>
        <p:nvSpPr>
          <p:cNvPr id="597" name="Google Shape;597;p73"/>
          <p:cNvSpPr txBox="1"/>
          <p:nvPr/>
        </p:nvSpPr>
        <p:spPr>
          <a:xfrm>
            <a:off x="5211500" y="4636500"/>
            <a:ext cx="3000000" cy="5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8"/>
              </a:rPr>
              <a:t>http://cdb.io/1LhkYUJ</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data story?</a:t>
            </a:r>
            <a:endParaRPr/>
          </a:p>
        </p:txBody>
      </p:sp>
      <p:sp>
        <p:nvSpPr>
          <p:cNvPr id="603" name="Google Shape;603;p74"/>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AutoNum type="arabicPeriod"/>
            </a:pPr>
            <a:r>
              <a:rPr lang="en"/>
              <a:t>Envisioning your end game</a:t>
            </a:r>
            <a:endParaRPr/>
          </a:p>
          <a:p>
            <a:pPr indent="-419100" lvl="0" marL="457200" rtl="0" algn="l">
              <a:spcBef>
                <a:spcPts val="0"/>
              </a:spcBef>
              <a:spcAft>
                <a:spcPts val="0"/>
              </a:spcAft>
              <a:buSzPts val="3000"/>
              <a:buAutoNum type="arabicPeriod"/>
            </a:pPr>
            <a:r>
              <a:rPr lang="en"/>
              <a:t>Who are your audiences/stakeholders?</a:t>
            </a:r>
            <a:endParaRPr/>
          </a:p>
          <a:p>
            <a:pPr indent="-419100" lvl="0" marL="457200" rtl="0" algn="l">
              <a:spcBef>
                <a:spcPts val="0"/>
              </a:spcBef>
              <a:spcAft>
                <a:spcPts val="0"/>
              </a:spcAft>
              <a:buSzPts val="3000"/>
              <a:buAutoNum type="arabicPeriod"/>
            </a:pPr>
            <a:r>
              <a:rPr lang="en"/>
              <a:t>What do they want to know? top 10 requests</a:t>
            </a:r>
            <a:endParaRPr/>
          </a:p>
          <a:p>
            <a:pPr indent="-419100" lvl="0" marL="457200" rtl="0" algn="l">
              <a:spcBef>
                <a:spcPts val="0"/>
              </a:spcBef>
              <a:spcAft>
                <a:spcPts val="0"/>
              </a:spcAft>
              <a:buSzPts val="3000"/>
              <a:buAutoNum type="arabicPeriod"/>
            </a:pPr>
            <a:r>
              <a:rPr lang="en"/>
              <a:t>What do you want them to know? top 3 messages</a:t>
            </a:r>
            <a:endParaRPr/>
          </a:p>
          <a:p>
            <a:pPr indent="0" lvl="0" marL="0" rtl="0" algn="l">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607" name="Shape 607"/>
        <p:cNvGrpSpPr/>
        <p:nvPr/>
      </p:nvGrpSpPr>
      <p:grpSpPr>
        <a:xfrm>
          <a:off x="0" y="0"/>
          <a:ext cx="0" cy="0"/>
          <a:chOff x="0" y="0"/>
          <a:chExt cx="0" cy="0"/>
        </a:xfrm>
      </p:grpSpPr>
      <p:sp>
        <p:nvSpPr>
          <p:cNvPr id="608" name="Google Shape;608;p75"/>
          <p:cNvSpPr txBox="1"/>
          <p:nvPr>
            <p:ph type="ctrTitle"/>
          </p:nvPr>
        </p:nvSpPr>
        <p:spPr>
          <a:xfrm>
            <a:off x="764400" y="23639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Inventory Workshop</a:t>
            </a:r>
            <a:endParaRPr sz="3600"/>
          </a:p>
        </p:txBody>
      </p:sp>
      <p:pic>
        <p:nvPicPr>
          <p:cNvPr descr="OpenRaleighlogo.png" id="609" name="Google Shape;609;p75"/>
          <p:cNvPicPr preferRelativeResize="0"/>
          <p:nvPr/>
        </p:nvPicPr>
        <p:blipFill>
          <a:blip r:embed="rId3">
            <a:alphaModFix/>
          </a:blip>
          <a:stretch>
            <a:fillRect/>
          </a:stretch>
        </p:blipFill>
        <p:spPr>
          <a:xfrm>
            <a:off x="1965200" y="878775"/>
            <a:ext cx="5662399" cy="1398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6"/>
          <p:cNvSpPr txBox="1"/>
          <p:nvPr>
            <p:ph idx="1" type="body"/>
          </p:nvPr>
        </p:nvSpPr>
        <p:spPr>
          <a:xfrm>
            <a:off x="457200" y="700175"/>
            <a:ext cx="8229600" cy="4225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Process Approach (20 min)</a:t>
            </a:r>
            <a:endParaRPr/>
          </a:p>
          <a:p>
            <a:pPr indent="-381000" lvl="1" marL="914400" rtl="0" algn="l">
              <a:spcBef>
                <a:spcPts val="0"/>
              </a:spcBef>
              <a:spcAft>
                <a:spcPts val="0"/>
              </a:spcAft>
              <a:buSzPts val="2400"/>
              <a:buChar char="○"/>
            </a:pPr>
            <a:r>
              <a:rPr lang="en"/>
              <a:t>Story-Telling vs. Inventory</a:t>
            </a:r>
            <a:endParaRPr/>
          </a:p>
          <a:p>
            <a:pPr indent="-381000" lvl="1" marL="914400" rtl="0" algn="l">
              <a:spcBef>
                <a:spcPts val="0"/>
              </a:spcBef>
              <a:spcAft>
                <a:spcPts val="0"/>
              </a:spcAft>
              <a:buSzPts val="2400"/>
              <a:buChar char="○"/>
            </a:pPr>
            <a:r>
              <a:rPr lang="en"/>
              <a:t>A Single Dataset Journey</a:t>
            </a:r>
            <a:endParaRPr/>
          </a:p>
          <a:p>
            <a:pPr indent="-419100" lvl="0" marL="457200" rtl="0" algn="l">
              <a:spcBef>
                <a:spcPts val="0"/>
              </a:spcBef>
              <a:spcAft>
                <a:spcPts val="0"/>
              </a:spcAft>
              <a:buSzPts val="3000"/>
              <a:buChar char="●"/>
            </a:pPr>
            <a:r>
              <a:rPr lang="en"/>
              <a:t>Data Inventory Brainstorming (1 hr)</a:t>
            </a:r>
            <a:endParaRPr/>
          </a:p>
          <a:p>
            <a:pPr indent="-381000" lvl="1" marL="914400" rtl="0" algn="l">
              <a:spcBef>
                <a:spcPts val="0"/>
              </a:spcBef>
              <a:spcAft>
                <a:spcPts val="0"/>
              </a:spcAft>
              <a:buSzPts val="2400"/>
              <a:buChar char="○"/>
            </a:pPr>
            <a:r>
              <a:rPr lang="en"/>
              <a:t>Data You Own</a:t>
            </a:r>
            <a:endParaRPr/>
          </a:p>
          <a:p>
            <a:pPr indent="-381000" lvl="1" marL="914400" rtl="0" algn="l">
              <a:spcBef>
                <a:spcPts val="0"/>
              </a:spcBef>
              <a:spcAft>
                <a:spcPts val="0"/>
              </a:spcAft>
              <a:buSzPts val="2400"/>
              <a:buChar char="○"/>
            </a:pPr>
            <a:r>
              <a:rPr lang="en"/>
              <a:t>Data You Need</a:t>
            </a:r>
            <a:endParaRPr/>
          </a:p>
          <a:p>
            <a:pPr indent="-381000" lvl="1" marL="914400" rtl="0" algn="l">
              <a:spcBef>
                <a:spcPts val="0"/>
              </a:spcBef>
              <a:spcAft>
                <a:spcPts val="0"/>
              </a:spcAft>
              <a:buSzPts val="2400"/>
              <a:buChar char="○"/>
            </a:pPr>
            <a:r>
              <a:rPr lang="en"/>
              <a:t>Sources</a:t>
            </a:r>
            <a:endParaRPr/>
          </a:p>
          <a:p>
            <a:pPr indent="-381000" lvl="1" marL="914400" rtl="0" algn="l">
              <a:spcBef>
                <a:spcPts val="0"/>
              </a:spcBef>
              <a:spcAft>
                <a:spcPts val="0"/>
              </a:spcAft>
              <a:buSzPts val="2400"/>
              <a:buChar char="○"/>
            </a:pPr>
            <a:r>
              <a:rPr lang="en"/>
              <a:t>Prioritization</a:t>
            </a:r>
            <a:endParaRPr/>
          </a:p>
          <a:p>
            <a:pPr indent="-419100" lvl="0" marL="457200" rtl="0" algn="l">
              <a:spcBef>
                <a:spcPts val="0"/>
              </a:spcBef>
              <a:spcAft>
                <a:spcPts val="0"/>
              </a:spcAft>
              <a:buSzPts val="3000"/>
              <a:buChar char="●"/>
            </a:pPr>
            <a:r>
              <a:rPr lang="en"/>
              <a:t>Socrata Training (30 min)</a:t>
            </a:r>
            <a:endParaRPr/>
          </a:p>
          <a:p>
            <a:pPr indent="-419100" lvl="0" marL="457200" rtl="0" algn="l">
              <a:spcBef>
                <a:spcPts val="0"/>
              </a:spcBef>
              <a:spcAft>
                <a:spcPts val="0"/>
              </a:spcAft>
              <a:buSzPts val="3000"/>
              <a:buChar char="●"/>
            </a:pPr>
            <a:r>
              <a:rPr lang="en"/>
              <a:t>ArcGIS Training (30 min)</a:t>
            </a:r>
            <a:endParaRPr/>
          </a:p>
        </p:txBody>
      </p:sp>
      <p:sp>
        <p:nvSpPr>
          <p:cNvPr id="615" name="Google Shape;615;p76"/>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a:t>
            </a:r>
            <a:endParaRPr/>
          </a:p>
        </p:txBody>
      </p:sp>
      <p:pic>
        <p:nvPicPr>
          <p:cNvPr id="621" name="Google Shape;621;p77"/>
          <p:cNvPicPr preferRelativeResize="0"/>
          <p:nvPr/>
        </p:nvPicPr>
        <p:blipFill>
          <a:blip r:embed="rId3">
            <a:alphaModFix/>
          </a:blip>
          <a:stretch>
            <a:fillRect/>
          </a:stretch>
        </p:blipFill>
        <p:spPr>
          <a:xfrm>
            <a:off x="598250" y="838950"/>
            <a:ext cx="8126450" cy="42380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8"/>
          <p:cNvSpPr txBox="1"/>
          <p:nvPr>
            <p:ph idx="1" type="body"/>
          </p:nvPr>
        </p:nvSpPr>
        <p:spPr>
          <a:xfrm>
            <a:off x="457200" y="744325"/>
            <a:ext cx="8229600" cy="4181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Envisioning your end game </a:t>
            </a:r>
            <a:endParaRPr i="1"/>
          </a:p>
          <a:p>
            <a:pPr indent="-419100" lvl="0" marL="457200" rtl="0" algn="l">
              <a:spcBef>
                <a:spcPts val="600"/>
              </a:spcBef>
              <a:spcAft>
                <a:spcPts val="0"/>
              </a:spcAft>
              <a:buSzPts val="3000"/>
              <a:buAutoNum type="arabicPeriod"/>
            </a:pPr>
            <a:r>
              <a:rPr lang="en"/>
              <a:t>Who are your audiences?</a:t>
            </a:r>
            <a:br>
              <a:rPr lang="en" sz="1800"/>
            </a:br>
            <a:r>
              <a:rPr b="1" lang="en"/>
              <a:t>Local End Users, Council, Federal/Compliance Orgs, Grant Funders</a:t>
            </a:r>
            <a:endParaRPr b="1"/>
          </a:p>
          <a:p>
            <a:pPr indent="-419100" lvl="0" marL="457200" rtl="0" algn="l">
              <a:spcBef>
                <a:spcPts val="0"/>
              </a:spcBef>
              <a:spcAft>
                <a:spcPts val="0"/>
              </a:spcAft>
              <a:buSzPts val="3000"/>
              <a:buAutoNum type="arabicPeriod"/>
            </a:pPr>
            <a:r>
              <a:rPr lang="en"/>
              <a:t>What do you want them to know? </a:t>
            </a:r>
            <a:br>
              <a:rPr lang="en"/>
            </a:br>
            <a:r>
              <a:rPr b="1" lang="en"/>
              <a:t>top 3 messages</a:t>
            </a:r>
            <a:endParaRPr b="1"/>
          </a:p>
          <a:p>
            <a:pPr indent="-419100" lvl="0" marL="457200" rtl="0" algn="l">
              <a:spcBef>
                <a:spcPts val="0"/>
              </a:spcBef>
              <a:spcAft>
                <a:spcPts val="0"/>
              </a:spcAft>
              <a:buSzPts val="3000"/>
              <a:buAutoNum type="arabicPeriod"/>
            </a:pPr>
            <a:r>
              <a:rPr lang="en"/>
              <a:t>What do they want to know? </a:t>
            </a:r>
            <a:br>
              <a:rPr lang="en"/>
            </a:br>
            <a:r>
              <a:rPr b="1" lang="en"/>
              <a:t>top 10 requests</a:t>
            </a:r>
            <a:endParaRPr/>
          </a:p>
        </p:txBody>
      </p:sp>
      <p:sp>
        <p:nvSpPr>
          <p:cNvPr id="627" name="Google Shape;627;p78"/>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data story?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79"/>
          <p:cNvSpPr txBox="1"/>
          <p:nvPr>
            <p:ph idx="1" type="body"/>
          </p:nvPr>
        </p:nvSpPr>
        <p:spPr>
          <a:xfrm>
            <a:off x="457200" y="690300"/>
            <a:ext cx="8229600" cy="423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2400"/>
              <a:t>To Council &amp; Advocates</a:t>
            </a:r>
            <a:endParaRPr sz="2400"/>
          </a:p>
          <a:p>
            <a:pPr indent="-381000" lvl="1" marL="914400" rtl="0" algn="l">
              <a:spcBef>
                <a:spcPts val="0"/>
              </a:spcBef>
              <a:spcAft>
                <a:spcPts val="0"/>
              </a:spcAft>
              <a:buSzPts val="2400"/>
              <a:buChar char="○"/>
            </a:pPr>
            <a:r>
              <a:rPr b="1" lang="en"/>
              <a:t>We are a 4-Star City</a:t>
            </a:r>
            <a:endParaRPr b="1"/>
          </a:p>
          <a:p>
            <a:pPr indent="-381000" lvl="1" marL="914400" rtl="0" algn="l">
              <a:spcBef>
                <a:spcPts val="0"/>
              </a:spcBef>
              <a:spcAft>
                <a:spcPts val="0"/>
              </a:spcAft>
              <a:buSzPts val="2400"/>
              <a:buChar char="○"/>
            </a:pPr>
            <a:r>
              <a:rPr b="1" lang="en"/>
              <a:t>Raleigh is at </a:t>
            </a:r>
            <a:r>
              <a:rPr b="1" lang="en">
                <a:highlight>
                  <a:srgbClr val="FFFF00"/>
                </a:highlight>
              </a:rPr>
              <a:t>20</a:t>
            </a:r>
            <a:r>
              <a:rPr b="1" lang="en"/>
              <a:t>% of bigger sustainability goal</a:t>
            </a:r>
            <a:endParaRPr b="1"/>
          </a:p>
          <a:p>
            <a:pPr indent="-381000" lvl="1" marL="914400" rtl="0" algn="l">
              <a:spcBef>
                <a:spcPts val="0"/>
              </a:spcBef>
              <a:spcAft>
                <a:spcPts val="0"/>
              </a:spcAft>
              <a:buSzPts val="2400"/>
              <a:buChar char="○"/>
            </a:pPr>
            <a:r>
              <a:rPr b="1" lang="en" sz="2400"/>
              <a:t>Raleigh </a:t>
            </a:r>
            <a:r>
              <a:rPr b="1" lang="en"/>
              <a:t>are </a:t>
            </a:r>
            <a:r>
              <a:rPr b="1" lang="en" sz="2400"/>
              <a:t>sav</a:t>
            </a:r>
            <a:r>
              <a:rPr b="1" lang="en"/>
              <a:t>ing</a:t>
            </a:r>
            <a:r>
              <a:rPr b="1" lang="en" sz="2400"/>
              <a:t> 20% of energy costs due to efficiency programs</a:t>
            </a:r>
            <a:r>
              <a:rPr b="1" lang="en"/>
              <a:t> </a:t>
            </a:r>
            <a:r>
              <a:rPr b="1" lang="en" sz="2400"/>
              <a:t>and monitoring</a:t>
            </a:r>
            <a:endParaRPr b="1" sz="2400"/>
          </a:p>
          <a:p>
            <a:pPr indent="-381000" lvl="1" marL="914400" rtl="0" algn="l">
              <a:spcBef>
                <a:spcPts val="0"/>
              </a:spcBef>
              <a:spcAft>
                <a:spcPts val="0"/>
              </a:spcAft>
              <a:buSzPts val="2400"/>
              <a:buChar char="○"/>
            </a:pPr>
            <a:r>
              <a:rPr b="1" lang="en"/>
              <a:t>Will save X% with our Lighting program</a:t>
            </a:r>
            <a:endParaRPr b="1"/>
          </a:p>
          <a:p>
            <a:pPr indent="-381000" lvl="1" marL="914400" rtl="0" algn="l">
              <a:spcBef>
                <a:spcPts val="0"/>
              </a:spcBef>
              <a:spcAft>
                <a:spcPts val="0"/>
              </a:spcAft>
              <a:buSzPts val="2400"/>
              <a:buChar char="○"/>
            </a:pPr>
            <a:r>
              <a:rPr b="1" lang="en"/>
              <a:t>Raleigh is a leader in solar generation among municipalities</a:t>
            </a:r>
            <a:endParaRPr b="1"/>
          </a:p>
          <a:p>
            <a:pPr indent="-381000" lvl="0" marL="457200" marR="0" rtl="0" algn="l">
              <a:lnSpc>
                <a:spcPct val="100000"/>
              </a:lnSpc>
              <a:spcBef>
                <a:spcPts val="0"/>
              </a:spcBef>
              <a:spcAft>
                <a:spcPts val="0"/>
              </a:spcAft>
              <a:buClr>
                <a:schemeClr val="dk1"/>
              </a:buClr>
              <a:buSzPts val="2400"/>
              <a:buFont typeface="Arial"/>
              <a:buChar char="●"/>
            </a:pPr>
            <a:r>
              <a:rPr lang="en" sz="2400"/>
              <a:t>End Users (Recycling, Water Usage Programs)</a:t>
            </a:r>
            <a:endParaRPr sz="2400"/>
          </a:p>
          <a:p>
            <a:pPr indent="-381000" lvl="1" marL="914400" marR="0" rtl="0" algn="l">
              <a:lnSpc>
                <a:spcPct val="100000"/>
              </a:lnSpc>
              <a:spcBef>
                <a:spcPts val="0"/>
              </a:spcBef>
              <a:spcAft>
                <a:spcPts val="0"/>
              </a:spcAft>
              <a:buClr>
                <a:schemeClr val="dk1"/>
              </a:buClr>
              <a:buSzPts val="2400"/>
              <a:buFont typeface="Arial"/>
              <a:buChar char="○"/>
            </a:pPr>
            <a:r>
              <a:rPr b="1" lang="en" sz="2400"/>
              <a:t>Citizens have power to impact planet</a:t>
            </a:r>
            <a:endParaRPr b="1"/>
          </a:p>
        </p:txBody>
      </p:sp>
      <p:sp>
        <p:nvSpPr>
          <p:cNvPr id="633" name="Google Shape;633;p79"/>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data story?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80"/>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a:t>
            </a:r>
            <a:endParaRPr/>
          </a:p>
        </p:txBody>
      </p:sp>
      <p:pic>
        <p:nvPicPr>
          <p:cNvPr id="639" name="Google Shape;639;p80"/>
          <p:cNvPicPr preferRelativeResize="0"/>
          <p:nvPr/>
        </p:nvPicPr>
        <p:blipFill>
          <a:blip r:embed="rId3">
            <a:alphaModFix/>
          </a:blip>
          <a:stretch>
            <a:fillRect/>
          </a:stretch>
        </p:blipFill>
        <p:spPr>
          <a:xfrm>
            <a:off x="479125" y="744325"/>
            <a:ext cx="7831677" cy="439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0E0E3"/>
        </a:solidFill>
      </p:bgPr>
    </p:bg>
    <p:spTree>
      <p:nvGrpSpPr>
        <p:cNvPr id="152" name="Shape 152"/>
        <p:cNvGrpSpPr/>
        <p:nvPr/>
      </p:nvGrpSpPr>
      <p:grpSpPr>
        <a:xfrm>
          <a:off x="0" y="0"/>
          <a:ext cx="0" cy="0"/>
          <a:chOff x="0" y="0"/>
          <a:chExt cx="0" cy="0"/>
        </a:xfrm>
      </p:grpSpPr>
      <p:sp>
        <p:nvSpPr>
          <p:cNvPr id="153" name="Google Shape;153;p36"/>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many of you have ever emailed a spreadsheet? Monthly?</a:t>
            </a:r>
            <a:endParaRPr/>
          </a:p>
          <a:p>
            <a:pPr indent="-419100" lvl="0" marL="457200" rtl="0" algn="l">
              <a:spcBef>
                <a:spcPts val="0"/>
              </a:spcBef>
              <a:spcAft>
                <a:spcPts val="0"/>
              </a:spcAft>
              <a:buSzPts val="3000"/>
              <a:buChar char="●"/>
            </a:pPr>
            <a:r>
              <a:rPr lang="en"/>
              <a:t>Drop files in Corfile to share with another dept?</a:t>
            </a:r>
            <a:endParaRPr/>
          </a:p>
          <a:p>
            <a:pPr indent="-419100" lvl="0" marL="457200" rtl="0" algn="l">
              <a:spcBef>
                <a:spcPts val="0"/>
              </a:spcBef>
              <a:spcAft>
                <a:spcPts val="0"/>
              </a:spcAft>
              <a:buSzPts val="3000"/>
              <a:buChar char="●"/>
            </a:pPr>
            <a:r>
              <a:rPr lang="en"/>
              <a:t>Post PDFs regularly on the website for external customers?</a:t>
            </a:r>
            <a:endParaRPr/>
          </a:p>
          <a:p>
            <a:pPr indent="-419100" lvl="0" marL="457200" rtl="0" algn="l">
              <a:spcBef>
                <a:spcPts val="0"/>
              </a:spcBef>
              <a:spcAft>
                <a:spcPts val="0"/>
              </a:spcAft>
              <a:buSzPts val="3000"/>
              <a:buChar char="●"/>
            </a:pPr>
            <a:r>
              <a:rPr lang="en"/>
              <a:t>Pay a vendor to share data to external stakeholders?</a:t>
            </a:r>
            <a:endParaRPr/>
          </a:p>
        </p:txBody>
      </p:sp>
      <p:sp>
        <p:nvSpPr>
          <p:cNvPr id="154" name="Google Shape;154;p36"/>
          <p:cNvSpPr txBox="1"/>
          <p:nvPr>
            <p:ph type="title"/>
          </p:nvPr>
        </p:nvSpPr>
        <p:spPr>
          <a:xfrm>
            <a:off x="0" y="0"/>
            <a:ext cx="8307600" cy="744300"/>
          </a:xfrm>
          <a:prstGeom prst="rect">
            <a:avLst/>
          </a:prstGeom>
          <a:solidFill>
            <a:srgbClr val="F3F3F3"/>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Liquid Data</a:t>
            </a:r>
            <a:r>
              <a:rPr lang="en"/>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81"/>
          <p:cNvSpPr txBox="1"/>
          <p:nvPr>
            <p:ph idx="1" type="body"/>
          </p:nvPr>
        </p:nvSpPr>
        <p:spPr>
          <a:xfrm>
            <a:off x="4838475" y="2162175"/>
            <a:ext cx="39327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Dataset</a:t>
            </a:r>
            <a:endParaRPr b="1" u="sng"/>
          </a:p>
          <a:p>
            <a:pPr indent="0" lvl="0" marL="0" rtl="0" algn="l">
              <a:spcBef>
                <a:spcPts val="600"/>
              </a:spcBef>
              <a:spcAft>
                <a:spcPts val="0"/>
              </a:spcAft>
              <a:buNone/>
            </a:pPr>
            <a:r>
              <a:rPr lang="en"/>
              <a:t>All Expenditures </a:t>
            </a:r>
            <a:endParaRPr/>
          </a:p>
          <a:p>
            <a:pPr indent="-381000" lvl="0" marL="457200" rtl="0" algn="l">
              <a:spcBef>
                <a:spcPts val="600"/>
              </a:spcBef>
              <a:spcAft>
                <a:spcPts val="0"/>
              </a:spcAft>
              <a:buSzPts val="2400"/>
              <a:buChar char="●"/>
            </a:pPr>
            <a:r>
              <a:rPr lang="en" sz="2400"/>
              <a:t>Raw data, as Granular as possible </a:t>
            </a:r>
            <a:r>
              <a:rPr lang="en" sz="1400"/>
              <a:t>(with Timestamps, All Types, All statuses)</a:t>
            </a:r>
            <a:endParaRPr sz="1400"/>
          </a:p>
          <a:p>
            <a:pPr indent="-381000" lvl="0" marL="457200" rtl="0" algn="l">
              <a:spcBef>
                <a:spcPts val="0"/>
              </a:spcBef>
              <a:spcAft>
                <a:spcPts val="0"/>
              </a:spcAft>
              <a:buSzPts val="2400"/>
              <a:buChar char="●"/>
            </a:pPr>
            <a:r>
              <a:rPr lang="en" sz="2400"/>
              <a:t>Many rows &amp; columns </a:t>
            </a:r>
            <a:endParaRPr sz="2400"/>
          </a:p>
          <a:p>
            <a:pPr indent="0" lvl="0" marL="0" rtl="0" algn="l">
              <a:spcBef>
                <a:spcPts val="600"/>
              </a:spcBef>
              <a:spcAft>
                <a:spcPts val="0"/>
              </a:spcAft>
              <a:buNone/>
            </a:pPr>
            <a:r>
              <a:t/>
            </a:r>
            <a:endParaRPr sz="2400"/>
          </a:p>
        </p:txBody>
      </p:sp>
      <p:sp>
        <p:nvSpPr>
          <p:cNvPr id="645" name="Google Shape;645;p81"/>
          <p:cNvSpPr txBox="1"/>
          <p:nvPr>
            <p:ph idx="1" type="body"/>
          </p:nvPr>
        </p:nvSpPr>
        <p:spPr>
          <a:xfrm>
            <a:off x="382925" y="2162225"/>
            <a:ext cx="39327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Metric</a:t>
            </a:r>
            <a:endParaRPr/>
          </a:p>
          <a:p>
            <a:pPr indent="-381000" lvl="0" marL="457200" rtl="0" algn="l">
              <a:spcBef>
                <a:spcPts val="600"/>
              </a:spcBef>
              <a:spcAft>
                <a:spcPts val="0"/>
              </a:spcAft>
              <a:buSzPts val="2400"/>
              <a:buChar char="●"/>
            </a:pPr>
            <a:r>
              <a:rPr lang="en" sz="2400"/>
              <a:t>Aggregate report, filtered on focus area</a:t>
            </a:r>
            <a:endParaRPr sz="2400"/>
          </a:p>
          <a:p>
            <a:pPr indent="-381000" lvl="0" marL="457200" rtl="0" algn="l">
              <a:spcBef>
                <a:spcPts val="0"/>
              </a:spcBef>
              <a:spcAft>
                <a:spcPts val="0"/>
              </a:spcAft>
              <a:buSzPts val="2400"/>
              <a:buChar char="●"/>
            </a:pPr>
            <a:r>
              <a:rPr lang="en" sz="2400"/>
              <a:t>Single figure (attribute or row) (across one other variable like time)</a:t>
            </a:r>
            <a:endParaRPr sz="2400"/>
          </a:p>
        </p:txBody>
      </p:sp>
      <p:sp>
        <p:nvSpPr>
          <p:cNvPr id="646" name="Google Shape;646;p8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Metrics vs. </a:t>
            </a:r>
            <a:r>
              <a:rPr lang="en"/>
              <a:t>Dataset </a:t>
            </a:r>
            <a:endParaRPr/>
          </a:p>
        </p:txBody>
      </p:sp>
      <p:graphicFrame>
        <p:nvGraphicFramePr>
          <p:cNvPr id="647" name="Google Shape;647;p81"/>
          <p:cNvGraphicFramePr/>
          <p:nvPr/>
        </p:nvGraphicFramePr>
        <p:xfrm>
          <a:off x="306725" y="1113475"/>
          <a:ext cx="3000000" cy="3000000"/>
        </p:xfrm>
        <a:graphic>
          <a:graphicData uri="http://schemas.openxmlformats.org/drawingml/2006/table">
            <a:tbl>
              <a:tblPr>
                <a:solidFill>
                  <a:srgbClr val="FFFFFF"/>
                </a:solidFill>
                <a:tableStyleId>{20BB5B07-64EC-4173-81A1-4DA35D5B012B}</a:tableStyleId>
              </a:tblPr>
              <a:tblGrid>
                <a:gridCol w="1943125"/>
                <a:gridCol w="1235050"/>
                <a:gridCol w="971400"/>
              </a:tblGrid>
              <a:tr h="163750">
                <a:tc>
                  <a:txBody>
                    <a:bodyPr>
                      <a:noAutofit/>
                    </a:bodyPr>
                    <a:lstStyle/>
                    <a:p>
                      <a:pPr indent="0" lvl="0" marL="0" rtl="0" algn="ctr">
                        <a:lnSpc>
                          <a:spcPct val="115000"/>
                        </a:lnSpc>
                        <a:spcBef>
                          <a:spcPts val="0"/>
                        </a:spcBef>
                        <a:spcAft>
                          <a:spcPts val="0"/>
                        </a:spcAft>
                        <a:buNone/>
                      </a:pPr>
                      <a:r>
                        <a:rPr b="1" lang="en" sz="1000" u="sng">
                          <a:highlight>
                            <a:srgbClr val="FFFFFF"/>
                          </a:highlight>
                          <a:hlinkClick r:id="rId3"/>
                        </a:rPr>
                        <a:t>Measure</a:t>
                      </a:r>
                      <a:endParaRPr b="1" sz="1000" u="sng">
                        <a:highlight>
                          <a:srgbClr val="FFFFFF"/>
                        </a:highlight>
                        <a:hlinkClick r:id="rId4"/>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Total This Year</a:t>
                      </a:r>
                      <a:endParaRPr b="1" sz="1000">
                        <a:highlight>
                          <a:srgbClr val="FFFFFF"/>
                        </a:highlight>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Goal Level</a:t>
                      </a:r>
                      <a:endParaRPr b="1" sz="1000">
                        <a:highlight>
                          <a:srgbClr val="FFFFFF"/>
                        </a:highlight>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r>
              <a:tr h="193975">
                <a:tc>
                  <a:txBody>
                    <a:bodyPr>
                      <a:noAutofit/>
                    </a:bodyPr>
                    <a:lstStyle/>
                    <a:p>
                      <a:pPr indent="0" lvl="0" marL="0" rtl="0" algn="l">
                        <a:lnSpc>
                          <a:spcPct val="115000"/>
                        </a:lnSpc>
                        <a:spcBef>
                          <a:spcPts val="0"/>
                        </a:spcBef>
                        <a:spcAft>
                          <a:spcPts val="0"/>
                        </a:spcAft>
                        <a:buNone/>
                      </a:pPr>
                      <a:r>
                        <a:rPr b="1" lang="en" sz="1200">
                          <a:highlight>
                            <a:srgbClr val="FFFFFF"/>
                          </a:highlight>
                        </a:rPr>
                        <a:t>Dollars Spent on Overtime in </a:t>
                      </a:r>
                      <a:r>
                        <a:rPr b="1" lang="en" sz="1200">
                          <a:solidFill>
                            <a:schemeClr val="dk1"/>
                          </a:solidFill>
                          <a:highlight>
                            <a:srgbClr val="FFFFFF"/>
                          </a:highlight>
                        </a:rPr>
                        <a:t>Public Works</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$ 1,748,670</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$ 1,144,383</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19050">
                      <a:solidFill>
                        <a:srgbClr val="B7B7B7"/>
                      </a:solidFill>
                      <a:prstDash val="solid"/>
                      <a:round/>
                      <a:headEnd len="sm" w="sm" type="none"/>
                      <a:tailEnd len="sm" w="sm" type="none"/>
                    </a:lnB>
                  </a:tcPr>
                </a:tc>
              </a:tr>
            </a:tbl>
          </a:graphicData>
        </a:graphic>
      </p:graphicFrame>
      <p:pic>
        <p:nvPicPr>
          <p:cNvPr id="648" name="Google Shape;648;p81">
            <a:hlinkClick r:id="rId5"/>
          </p:cNvPr>
          <p:cNvPicPr preferRelativeResize="0"/>
          <p:nvPr/>
        </p:nvPicPr>
        <p:blipFill rotWithShape="1">
          <a:blip r:embed="rId6">
            <a:alphaModFix/>
          </a:blip>
          <a:srcRect b="44372" l="8958" r="26450" t="8924"/>
          <a:stretch/>
        </p:blipFill>
        <p:spPr>
          <a:xfrm>
            <a:off x="4905600" y="884875"/>
            <a:ext cx="3579576" cy="1455924"/>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id="653" name="Google Shape;653;p82"/>
          <p:cNvPicPr preferRelativeResize="0"/>
          <p:nvPr/>
        </p:nvPicPr>
        <p:blipFill>
          <a:blip r:embed="rId3">
            <a:alphaModFix/>
          </a:blip>
          <a:stretch>
            <a:fillRect/>
          </a:stretch>
        </p:blipFill>
        <p:spPr>
          <a:xfrm>
            <a:off x="548675" y="526675"/>
            <a:ext cx="7784100" cy="4543062"/>
          </a:xfrm>
          <a:prstGeom prst="rect">
            <a:avLst/>
          </a:prstGeom>
          <a:noFill/>
          <a:ln>
            <a:noFill/>
          </a:ln>
        </p:spPr>
      </p:pic>
      <p:sp>
        <p:nvSpPr>
          <p:cNvPr id="654" name="Google Shape;654;p82"/>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Single Dataset Journey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83"/>
          <p:cNvSpPr txBox="1"/>
          <p:nvPr>
            <p:ph idx="1" type="body"/>
          </p:nvPr>
        </p:nvSpPr>
        <p:spPr>
          <a:xfrm>
            <a:off x="247525" y="668125"/>
            <a:ext cx="8439300" cy="41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FF"/>
                </a:highlight>
              </a:rPr>
              <a:t>Data you own</a:t>
            </a:r>
            <a:endParaRPr b="1">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sources does your department maintain? Where are you the </a:t>
            </a:r>
            <a:r>
              <a:rPr b="1" lang="en" sz="1800">
                <a:highlight>
                  <a:srgbClr val="FFFFFF"/>
                </a:highlight>
              </a:rPr>
              <a:t>official source of record</a:t>
            </a:r>
            <a:r>
              <a:rPr lang="en" sz="1800">
                <a:highlight>
                  <a:srgbClr val="FFFFFF"/>
                </a:highlight>
              </a:rPr>
              <a:t>? </a:t>
            </a:r>
            <a:endParaRPr sz="1800">
              <a:solidFill>
                <a:srgbClr val="980000"/>
              </a:solidFill>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is </a:t>
            </a:r>
            <a:r>
              <a:rPr b="1" lang="en" sz="1800">
                <a:highlight>
                  <a:srgbClr val="FFFFFF"/>
                </a:highlight>
              </a:rPr>
              <a:t>reported to federal, state or local </a:t>
            </a:r>
            <a:r>
              <a:rPr lang="en" sz="1800">
                <a:highlight>
                  <a:srgbClr val="FFFFFF"/>
                </a:highlight>
              </a:rPr>
              <a:t>agencies? </a:t>
            </a:r>
            <a:endParaRPr b="1"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What departmental data is </a:t>
            </a:r>
            <a:r>
              <a:rPr b="1" lang="en" sz="1800">
                <a:solidFill>
                  <a:srgbClr val="000000"/>
                </a:solidFill>
              </a:rPr>
              <a:t>currently publicly available </a:t>
            </a:r>
            <a:r>
              <a:rPr lang="en" sz="1800">
                <a:solidFill>
                  <a:srgbClr val="000000"/>
                </a:solidFill>
              </a:rPr>
              <a:t>on Data.RaleighNC.Gov or elsewhere online? </a:t>
            </a:r>
            <a:endParaRPr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highlight>
                  <a:schemeClr val="lt1"/>
                </a:highlight>
              </a:rPr>
              <a:t>What data populates your </a:t>
            </a:r>
            <a:r>
              <a:rPr b="1" lang="en" sz="1800">
                <a:highlight>
                  <a:schemeClr val="lt1"/>
                </a:highlight>
              </a:rPr>
              <a:t>monthly or quarterly reports</a:t>
            </a:r>
            <a:r>
              <a:rPr lang="en" sz="1800">
                <a:highlight>
                  <a:schemeClr val="lt1"/>
                </a:highlight>
              </a:rPr>
              <a:t>? Do you use for </a:t>
            </a:r>
            <a:r>
              <a:rPr b="1" lang="en" sz="1800">
                <a:highlight>
                  <a:schemeClr val="lt1"/>
                </a:highlight>
              </a:rPr>
              <a:t>internal performance and trend analysis</a:t>
            </a:r>
            <a:r>
              <a:rPr lang="en" sz="1800">
                <a:highlight>
                  <a:schemeClr val="lt1"/>
                </a:highlight>
              </a:rPr>
              <a:t>?</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has been </a:t>
            </a:r>
            <a:r>
              <a:rPr b="1" lang="en" sz="1800">
                <a:highlight>
                  <a:schemeClr val="lt1"/>
                </a:highlight>
              </a:rPr>
              <a:t>requested under FOIA</a:t>
            </a:r>
            <a:r>
              <a:rPr lang="en" sz="1800">
                <a:highlight>
                  <a:schemeClr val="lt1"/>
                </a:highlight>
              </a:rPr>
              <a:t>? Talk with the Public Affairs Officer (Michael</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do other </a:t>
            </a:r>
            <a:r>
              <a:rPr b="1" lang="en" sz="1800">
                <a:highlight>
                  <a:schemeClr val="lt1"/>
                </a:highlight>
              </a:rPr>
              <a:t>departments ask you </a:t>
            </a:r>
            <a:r>
              <a:rPr lang="en" sz="1800">
                <a:highlight>
                  <a:schemeClr val="lt1"/>
                </a:highlight>
              </a:rPr>
              <a:t>for?</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kinds of open data are </a:t>
            </a:r>
            <a:r>
              <a:rPr b="1" lang="en" sz="1800">
                <a:highlight>
                  <a:schemeClr val="lt1"/>
                </a:highlight>
              </a:rPr>
              <a:t>similar agencies publishing </a:t>
            </a:r>
            <a:r>
              <a:rPr lang="en" sz="1800">
                <a:highlight>
                  <a:schemeClr val="lt1"/>
                </a:highlight>
              </a:rPr>
              <a:t>across the country?</a:t>
            </a:r>
            <a:endParaRPr sz="1800">
              <a:solidFill>
                <a:srgbClr val="980000"/>
              </a:solidFill>
            </a:endParaRPr>
          </a:p>
        </p:txBody>
      </p:sp>
      <p:sp>
        <p:nvSpPr>
          <p:cNvPr id="660" name="Google Shape;660;p8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84"/>
          <p:cNvSpPr txBox="1"/>
          <p:nvPr>
            <p:ph idx="1" type="body"/>
          </p:nvPr>
        </p:nvSpPr>
        <p:spPr>
          <a:xfrm>
            <a:off x="247525" y="744325"/>
            <a:ext cx="8439300" cy="41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FF"/>
                </a:highlight>
              </a:rPr>
              <a:t>Data you own</a:t>
            </a:r>
            <a:endParaRPr b="1">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sources does your department maintain? Where are you the </a:t>
            </a:r>
            <a:r>
              <a:rPr b="1" lang="en" sz="1800">
                <a:highlight>
                  <a:srgbClr val="FFFFFF"/>
                </a:highlight>
              </a:rPr>
              <a:t>official source of record</a:t>
            </a:r>
            <a:r>
              <a:rPr lang="en" sz="1800">
                <a:highlight>
                  <a:srgbClr val="FFFFFF"/>
                </a:highlight>
              </a:rPr>
              <a:t>? </a:t>
            </a:r>
            <a:r>
              <a:rPr lang="en" sz="1800">
                <a:solidFill>
                  <a:srgbClr val="980000"/>
                </a:solidFill>
                <a:highlight>
                  <a:srgbClr val="FFFFFF"/>
                </a:highlight>
              </a:rPr>
              <a:t>Big Belly</a:t>
            </a:r>
            <a:endParaRPr sz="1800">
              <a:solidFill>
                <a:srgbClr val="980000"/>
              </a:solidFill>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is </a:t>
            </a:r>
            <a:r>
              <a:rPr b="1" lang="en" sz="1800">
                <a:highlight>
                  <a:srgbClr val="FFFFFF"/>
                </a:highlight>
              </a:rPr>
              <a:t>reported to federal, state or local </a:t>
            </a:r>
            <a:r>
              <a:rPr lang="en" sz="1800">
                <a:highlight>
                  <a:srgbClr val="FFFFFF"/>
                </a:highlight>
              </a:rPr>
              <a:t>agencies? </a:t>
            </a:r>
            <a:br>
              <a:rPr lang="en" sz="1800">
                <a:highlight>
                  <a:srgbClr val="FFFFFF"/>
                </a:highlight>
              </a:rPr>
            </a:br>
            <a:r>
              <a:rPr b="1" lang="en" sz="1800">
                <a:solidFill>
                  <a:srgbClr val="980000"/>
                </a:solidFill>
              </a:rPr>
              <a:t>STAR Evaluation Report, ICMA-Sustainability Survey</a:t>
            </a:r>
            <a:endParaRPr b="1"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What departmental data is </a:t>
            </a:r>
            <a:r>
              <a:rPr b="1" lang="en" sz="1800">
                <a:solidFill>
                  <a:srgbClr val="000000"/>
                </a:solidFill>
              </a:rPr>
              <a:t>currently publicly available </a:t>
            </a:r>
            <a:r>
              <a:rPr lang="en" sz="1800">
                <a:solidFill>
                  <a:srgbClr val="000000"/>
                </a:solidFill>
              </a:rPr>
              <a:t>on Data.RaleighNC.Gov or elsewhere online? </a:t>
            </a:r>
            <a:endParaRPr sz="1800">
              <a:solidFill>
                <a:srgbClr val="000000"/>
              </a:solidFill>
            </a:endParaRPr>
          </a:p>
          <a:p>
            <a:pPr indent="-330200" lvl="1" marL="914400" rtl="0" algn="l">
              <a:lnSpc>
                <a:spcPct val="115000"/>
              </a:lnSpc>
              <a:spcBef>
                <a:spcPts val="0"/>
              </a:spcBef>
              <a:spcAft>
                <a:spcPts val="0"/>
              </a:spcAft>
              <a:buClr>
                <a:srgbClr val="000000"/>
              </a:buClr>
              <a:buSzPts val="1600"/>
              <a:buAutoNum type="alphaLcPeriod"/>
            </a:pPr>
            <a:r>
              <a:rPr b="1" lang="en" sz="1400">
                <a:solidFill>
                  <a:srgbClr val="980000"/>
                </a:solidFill>
              </a:rPr>
              <a:t>Sustainability Projects Map</a:t>
            </a:r>
            <a:endParaRPr b="1" sz="1400">
              <a:solidFill>
                <a:srgbClr val="980000"/>
              </a:solidFill>
            </a:endParaRPr>
          </a:p>
          <a:p>
            <a:pPr indent="-330200" lvl="1" marL="914400" rtl="0" algn="l">
              <a:lnSpc>
                <a:spcPct val="115000"/>
              </a:lnSpc>
              <a:spcBef>
                <a:spcPts val="0"/>
              </a:spcBef>
              <a:spcAft>
                <a:spcPts val="0"/>
              </a:spcAft>
              <a:buClr>
                <a:srgbClr val="000000"/>
              </a:buClr>
              <a:buSzPts val="1600"/>
              <a:buAutoNum type="alphaLcPeriod"/>
            </a:pPr>
            <a:r>
              <a:rPr lang="en" sz="1400">
                <a:solidFill>
                  <a:srgbClr val="980000"/>
                </a:solidFill>
              </a:rPr>
              <a:t>NC Charging Stations (F&amp;O)</a:t>
            </a:r>
            <a:endParaRPr sz="1400">
              <a:solidFill>
                <a:srgbClr val="980000"/>
              </a:solidFill>
            </a:endParaRPr>
          </a:p>
          <a:p>
            <a:pPr indent="-330200" lvl="1" marL="914400" rtl="0" algn="l">
              <a:lnSpc>
                <a:spcPct val="115000"/>
              </a:lnSpc>
              <a:spcBef>
                <a:spcPts val="0"/>
              </a:spcBef>
              <a:spcAft>
                <a:spcPts val="0"/>
              </a:spcAft>
              <a:buClr>
                <a:srgbClr val="000000"/>
              </a:buClr>
              <a:buSzPts val="1600"/>
              <a:buAutoNum type="alphaLcPeriod"/>
            </a:pPr>
            <a:r>
              <a:rPr lang="en" sz="1400">
                <a:solidFill>
                  <a:srgbClr val="980000"/>
                </a:solidFill>
              </a:rPr>
              <a:t>Recycling Collection Days/Zone Map (PW)</a:t>
            </a:r>
            <a:endParaRPr sz="1400">
              <a:solidFill>
                <a:srgbClr val="980000"/>
              </a:solidFill>
            </a:endParaRPr>
          </a:p>
          <a:p>
            <a:pPr indent="-330200" lvl="1" marL="914400" rtl="0" algn="l">
              <a:lnSpc>
                <a:spcPct val="115000"/>
              </a:lnSpc>
              <a:spcBef>
                <a:spcPts val="0"/>
              </a:spcBef>
              <a:spcAft>
                <a:spcPts val="0"/>
              </a:spcAft>
              <a:buClr>
                <a:srgbClr val="000000"/>
              </a:buClr>
              <a:buSzPts val="1600"/>
              <a:buAutoNum type="alphaLcPeriod"/>
            </a:pPr>
            <a:r>
              <a:rPr lang="en" sz="1400">
                <a:solidFill>
                  <a:srgbClr val="980000"/>
                </a:solidFill>
              </a:rPr>
              <a:t>Solid Waste Collection Points and Schedule (SWS)</a:t>
            </a:r>
            <a:endParaRPr sz="1400">
              <a:solidFill>
                <a:srgbClr val="980000"/>
              </a:solidFill>
            </a:endParaRPr>
          </a:p>
          <a:p>
            <a:pPr indent="-330200" lvl="1" marL="914400" rtl="0" algn="l">
              <a:lnSpc>
                <a:spcPct val="115000"/>
              </a:lnSpc>
              <a:spcBef>
                <a:spcPts val="0"/>
              </a:spcBef>
              <a:spcAft>
                <a:spcPts val="0"/>
              </a:spcAft>
              <a:buClr>
                <a:srgbClr val="000000"/>
              </a:buClr>
              <a:buSzPts val="1600"/>
              <a:buAutoNum type="alphaLcPeriod"/>
            </a:pPr>
            <a:r>
              <a:rPr lang="en" sz="1400">
                <a:solidFill>
                  <a:srgbClr val="980000"/>
                </a:solidFill>
              </a:rPr>
              <a:t>Leaf Collection Zones (SWS)</a:t>
            </a:r>
            <a:endParaRPr sz="1400">
              <a:solidFill>
                <a:srgbClr val="980000"/>
              </a:solidFill>
            </a:endParaRPr>
          </a:p>
          <a:p>
            <a:pPr indent="-330200" lvl="1" marL="914400" rtl="0" algn="l">
              <a:lnSpc>
                <a:spcPct val="115000"/>
              </a:lnSpc>
              <a:spcBef>
                <a:spcPts val="0"/>
              </a:spcBef>
              <a:spcAft>
                <a:spcPts val="0"/>
              </a:spcAft>
              <a:buClr>
                <a:srgbClr val="000000"/>
              </a:buClr>
              <a:buSzPts val="1600"/>
              <a:buAutoNum type="alphaLcPeriod"/>
            </a:pPr>
            <a:r>
              <a:rPr lang="en" sz="1400" u="sng">
                <a:solidFill>
                  <a:srgbClr val="980000"/>
                </a:solidFill>
                <a:hlinkClick r:id="rId3"/>
              </a:rPr>
              <a:t>NC Project LEED Certifications</a:t>
            </a:r>
            <a:r>
              <a:rPr lang="en" sz="1400">
                <a:solidFill>
                  <a:srgbClr val="980000"/>
                </a:solidFill>
              </a:rPr>
              <a:t> (3rd Party- BIG)</a:t>
            </a:r>
            <a:endParaRPr b="1" sz="1400">
              <a:solidFill>
                <a:srgbClr val="980000"/>
              </a:solidFill>
            </a:endParaRPr>
          </a:p>
        </p:txBody>
      </p:sp>
      <p:sp>
        <p:nvSpPr>
          <p:cNvPr id="666" name="Google Shape;666;p84"/>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
        <p:nvSpPr>
          <p:cNvPr id="667" name="Google Shape;667;p84"/>
          <p:cNvSpPr txBox="1"/>
          <p:nvPr/>
        </p:nvSpPr>
        <p:spPr>
          <a:xfrm>
            <a:off x="4837475" y="3155500"/>
            <a:ext cx="4230300" cy="1983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AutoNum type="arabicPeriod"/>
            </a:pPr>
            <a:r>
              <a:rPr lang="en">
                <a:solidFill>
                  <a:srgbClr val="980000"/>
                </a:solidFill>
              </a:rPr>
              <a:t>Searches?</a:t>
            </a:r>
            <a:endParaRPr>
              <a:solidFill>
                <a:srgbClr val="980000"/>
              </a:solidFill>
            </a:endParaRPr>
          </a:p>
          <a:p>
            <a:pPr indent="-330200" lvl="0" marL="457200" rtl="0" algn="l">
              <a:lnSpc>
                <a:spcPct val="100000"/>
              </a:lnSpc>
              <a:spcBef>
                <a:spcPts val="0"/>
              </a:spcBef>
              <a:spcAft>
                <a:spcPts val="0"/>
              </a:spcAft>
              <a:buClr>
                <a:srgbClr val="980000"/>
              </a:buClr>
              <a:buSzPts val="1600"/>
              <a:buAutoNum type="arabicPeriod"/>
            </a:pPr>
            <a:r>
              <a:rPr lang="en">
                <a:solidFill>
                  <a:srgbClr val="980000"/>
                </a:solidFill>
              </a:rPr>
              <a:t>http://www.raleighnc.gov/sustainableraleigh</a:t>
            </a:r>
            <a:endParaRPr>
              <a:solidFill>
                <a:srgbClr val="98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5"/>
          <p:cNvSpPr txBox="1"/>
          <p:nvPr>
            <p:ph idx="1" type="body"/>
          </p:nvPr>
        </p:nvSpPr>
        <p:spPr>
          <a:xfrm>
            <a:off x="247525" y="744325"/>
            <a:ext cx="8439300" cy="41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FF"/>
                </a:highlight>
              </a:rPr>
              <a:t>Data you own</a:t>
            </a:r>
            <a:endParaRPr b="1">
              <a:highlight>
                <a:srgbClr val="FFFFFF"/>
              </a:highlight>
            </a:endParaRPr>
          </a:p>
          <a:p>
            <a:pPr indent="-342900" lvl="0" marL="457200" rtl="0" algn="l">
              <a:lnSpc>
                <a:spcPct val="115000"/>
              </a:lnSpc>
              <a:spcBef>
                <a:spcPts val="0"/>
              </a:spcBef>
              <a:spcAft>
                <a:spcPts val="0"/>
              </a:spcAft>
              <a:buSzPts val="1800"/>
              <a:buAutoNum type="arabicPeriod" startAt="4"/>
            </a:pPr>
            <a:r>
              <a:rPr lang="en" sz="1800">
                <a:highlight>
                  <a:schemeClr val="lt1"/>
                </a:highlight>
              </a:rPr>
              <a:t>What data populates your </a:t>
            </a:r>
            <a:r>
              <a:rPr b="1" lang="en" sz="1800">
                <a:highlight>
                  <a:schemeClr val="lt1"/>
                </a:highlight>
              </a:rPr>
              <a:t>monthly or quarterly reports</a:t>
            </a:r>
            <a:r>
              <a:rPr lang="en" sz="1800">
                <a:highlight>
                  <a:schemeClr val="lt1"/>
                </a:highlight>
              </a:rPr>
              <a:t>? Do you use for </a:t>
            </a:r>
            <a:r>
              <a:rPr b="1" lang="en" sz="1800">
                <a:highlight>
                  <a:schemeClr val="lt1"/>
                </a:highlight>
              </a:rPr>
              <a:t>internal performance and trend analysis</a:t>
            </a:r>
            <a:r>
              <a:rPr lang="en" sz="1800">
                <a:highlight>
                  <a:schemeClr val="lt1"/>
                </a:highlight>
              </a:rPr>
              <a:t>?</a:t>
            </a:r>
            <a:endParaRPr sz="1800">
              <a:highlight>
                <a:schemeClr val="lt1"/>
              </a:highlight>
            </a:endParaRPr>
          </a:p>
          <a:p>
            <a:pPr indent="-342900" lvl="0" marL="457200" rtl="0" algn="l">
              <a:lnSpc>
                <a:spcPct val="115000"/>
              </a:lnSpc>
              <a:spcBef>
                <a:spcPts val="0"/>
              </a:spcBef>
              <a:spcAft>
                <a:spcPts val="0"/>
              </a:spcAft>
              <a:buSzPts val="1800"/>
              <a:buAutoNum type="arabicPeriod" startAt="4"/>
            </a:pPr>
            <a:r>
              <a:rPr lang="en" sz="1800">
                <a:highlight>
                  <a:schemeClr val="lt1"/>
                </a:highlight>
              </a:rPr>
              <a:t>What data has been </a:t>
            </a:r>
            <a:r>
              <a:rPr b="1" lang="en" sz="1800">
                <a:highlight>
                  <a:schemeClr val="lt1"/>
                </a:highlight>
              </a:rPr>
              <a:t>requested under FOIA</a:t>
            </a:r>
            <a:r>
              <a:rPr lang="en" sz="1800">
                <a:highlight>
                  <a:schemeClr val="lt1"/>
                </a:highlight>
              </a:rPr>
              <a:t>? Talk with the Public Affairs Officer (Michael</a:t>
            </a:r>
            <a:endParaRPr sz="1800">
              <a:highlight>
                <a:schemeClr val="lt1"/>
              </a:highlight>
            </a:endParaRPr>
          </a:p>
          <a:p>
            <a:pPr indent="-342900" lvl="0" marL="457200" rtl="0" algn="l">
              <a:lnSpc>
                <a:spcPct val="115000"/>
              </a:lnSpc>
              <a:spcBef>
                <a:spcPts val="0"/>
              </a:spcBef>
              <a:spcAft>
                <a:spcPts val="0"/>
              </a:spcAft>
              <a:buSzPts val="1800"/>
              <a:buAutoNum type="arabicPeriod" startAt="4"/>
            </a:pPr>
            <a:r>
              <a:rPr lang="en" sz="1800">
                <a:highlight>
                  <a:schemeClr val="lt1"/>
                </a:highlight>
              </a:rPr>
              <a:t>What data do other </a:t>
            </a:r>
            <a:r>
              <a:rPr b="1" lang="en" sz="1800">
                <a:highlight>
                  <a:schemeClr val="lt1"/>
                </a:highlight>
              </a:rPr>
              <a:t>departments ask you </a:t>
            </a:r>
            <a:r>
              <a:rPr lang="en" sz="1800">
                <a:highlight>
                  <a:schemeClr val="lt1"/>
                </a:highlight>
              </a:rPr>
              <a:t>for?</a:t>
            </a:r>
            <a:endParaRPr sz="1800">
              <a:highlight>
                <a:schemeClr val="lt1"/>
              </a:highlight>
            </a:endParaRPr>
          </a:p>
          <a:p>
            <a:pPr indent="-342900" lvl="0" marL="457200" rtl="0" algn="l">
              <a:lnSpc>
                <a:spcPct val="115000"/>
              </a:lnSpc>
              <a:spcBef>
                <a:spcPts val="0"/>
              </a:spcBef>
              <a:spcAft>
                <a:spcPts val="0"/>
              </a:spcAft>
              <a:buSzPts val="1800"/>
              <a:buAutoNum type="arabicPeriod" startAt="4"/>
            </a:pPr>
            <a:r>
              <a:rPr lang="en" sz="1800">
                <a:highlight>
                  <a:schemeClr val="lt1"/>
                </a:highlight>
              </a:rPr>
              <a:t>What kinds of open data are </a:t>
            </a:r>
            <a:r>
              <a:rPr b="1" lang="en" sz="1800">
                <a:highlight>
                  <a:schemeClr val="lt1"/>
                </a:highlight>
              </a:rPr>
              <a:t>similar agencies publishing </a:t>
            </a:r>
            <a:r>
              <a:rPr lang="en" sz="1800">
                <a:highlight>
                  <a:schemeClr val="lt1"/>
                </a:highlight>
              </a:rPr>
              <a:t>across the country?</a:t>
            </a:r>
            <a:endParaRPr sz="1800">
              <a:solidFill>
                <a:srgbClr val="980000"/>
              </a:solidFill>
            </a:endParaRPr>
          </a:p>
        </p:txBody>
      </p:sp>
      <p:sp>
        <p:nvSpPr>
          <p:cNvPr id="673" name="Google Shape;673;p85"/>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86"/>
          <p:cNvSpPr txBox="1"/>
          <p:nvPr>
            <p:ph idx="1" type="body"/>
          </p:nvPr>
        </p:nvSpPr>
        <p:spPr>
          <a:xfrm>
            <a:off x="457200" y="705075"/>
            <a:ext cx="8229600" cy="42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None/>
            </a:pPr>
            <a:r>
              <a:rPr b="1" lang="en">
                <a:highlight>
                  <a:srgbClr val="FFFFFF"/>
                </a:highlight>
              </a:rPr>
              <a:t>Data you need / consume</a:t>
            </a:r>
            <a:endParaRPr>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applications or systems do you currently use to access data?</a:t>
            </a:r>
            <a:endParaRPr sz="1800">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do consultants ask for?</a:t>
            </a:r>
            <a:endParaRPr sz="1800">
              <a:highlight>
                <a:srgbClr val="FFFFFF"/>
              </a:highlight>
            </a:endParaRPr>
          </a:p>
          <a:p>
            <a:pPr indent="-342900" lvl="0" marL="457200" rtl="0" algn="l">
              <a:lnSpc>
                <a:spcPct val="115000"/>
              </a:lnSpc>
              <a:spcBef>
                <a:spcPts val="0"/>
              </a:spcBef>
              <a:spcAft>
                <a:spcPts val="0"/>
              </a:spcAft>
              <a:buSzPts val="1800"/>
              <a:buAutoNum type="arabicPeriod"/>
            </a:pPr>
            <a:r>
              <a:rPr lang="en" sz="1800"/>
              <a:t>Where do you get stuck when filling out reports / surveys?</a:t>
            </a:r>
            <a:endParaRPr sz="1800"/>
          </a:p>
        </p:txBody>
      </p:sp>
      <p:sp>
        <p:nvSpPr>
          <p:cNvPr id="679" name="Google Shape;679;p86"/>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87"/>
          <p:cNvSpPr txBox="1"/>
          <p:nvPr>
            <p:ph idx="1" type="body"/>
          </p:nvPr>
        </p:nvSpPr>
        <p:spPr>
          <a:xfrm>
            <a:off x="457200" y="90052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Periscope (Facilities &amp; Ops)</a:t>
            </a:r>
            <a:endParaRPr/>
          </a:p>
          <a:p>
            <a:pPr indent="0" lvl="0" marL="0" rtl="0" algn="l">
              <a:spcBef>
                <a:spcPts val="600"/>
              </a:spcBef>
              <a:spcAft>
                <a:spcPts val="0"/>
              </a:spcAft>
              <a:buNone/>
            </a:pPr>
            <a:r>
              <a:rPr lang="en"/>
              <a:t>BigBelly (Sustainability)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85" name="Google Shape;685;p8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Brainstorming</a:t>
            </a:r>
            <a:endParaRPr/>
          </a:p>
        </p:txBody>
      </p:sp>
      <p:sp>
        <p:nvSpPr>
          <p:cNvPr id="691" name="Google Shape;691;p88"/>
          <p:cNvSpPr txBox="1"/>
          <p:nvPr>
            <p:ph idx="1" type="body"/>
          </p:nvPr>
        </p:nvSpPr>
        <p:spPr>
          <a:xfrm>
            <a:off x="295575" y="1052825"/>
            <a:ext cx="8848800" cy="3873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Aggregated energy (gas and electric) usage by city buildings (F&amp;O, Periscope)</a:t>
            </a:r>
            <a:endParaRPr sz="1800"/>
          </a:p>
          <a:p>
            <a:pPr indent="-342900" lvl="0" marL="457200" rtl="0" algn="l">
              <a:spcBef>
                <a:spcPts val="0"/>
              </a:spcBef>
              <a:spcAft>
                <a:spcPts val="0"/>
              </a:spcAft>
              <a:buSzPts val="1800"/>
              <a:buChar char="●"/>
            </a:pPr>
            <a:r>
              <a:rPr lang="en" sz="1800"/>
              <a:t>Number of alternative fueled (public-owned) vehicles (Public Works?)</a:t>
            </a:r>
            <a:endParaRPr sz="1800"/>
          </a:p>
          <a:p>
            <a:pPr indent="-342900" lvl="0" marL="457200" rtl="0" algn="l">
              <a:spcBef>
                <a:spcPts val="0"/>
              </a:spcBef>
              <a:spcAft>
                <a:spcPts val="0"/>
              </a:spcAft>
              <a:buSzPts val="1800"/>
              <a:buChar char="●"/>
            </a:pPr>
            <a:r>
              <a:rPr lang="en" sz="1800"/>
              <a:t>Number of electric vehicle charging stations, locations and usage (Periscope or NC stations)</a:t>
            </a:r>
            <a:endParaRPr sz="1800"/>
          </a:p>
          <a:p>
            <a:pPr indent="-342900" lvl="0" marL="457200" rtl="0" algn="l">
              <a:spcBef>
                <a:spcPts val="0"/>
              </a:spcBef>
              <a:spcAft>
                <a:spcPts val="0"/>
              </a:spcAft>
              <a:buSzPts val="1800"/>
              <a:buChar char="●"/>
            </a:pPr>
            <a:r>
              <a:rPr lang="en" sz="1800"/>
              <a:t>Total waste collected from big bellies (Jim / Alerts when Emptied)</a:t>
            </a:r>
            <a:endParaRPr sz="1800"/>
          </a:p>
          <a:p>
            <a:pPr indent="-342900" lvl="0" marL="457200" rtl="0" algn="l">
              <a:spcBef>
                <a:spcPts val="0"/>
              </a:spcBef>
              <a:spcAft>
                <a:spcPts val="0"/>
              </a:spcAft>
              <a:buSzPts val="1800"/>
              <a:buChar char="●"/>
            </a:pPr>
            <a:r>
              <a:rPr lang="en" sz="1800"/>
              <a:t>Residential solid waste and recyclables collected in tons per month</a:t>
            </a:r>
            <a:endParaRPr sz="1800"/>
          </a:p>
          <a:p>
            <a:pPr indent="-342900" lvl="0" marL="457200" rtl="0" algn="l">
              <a:spcBef>
                <a:spcPts val="0"/>
              </a:spcBef>
              <a:spcAft>
                <a:spcPts val="0"/>
              </a:spcAft>
              <a:buSzPts val="1800"/>
              <a:buChar char="●"/>
            </a:pPr>
            <a:r>
              <a:rPr lang="en" sz="1800"/>
              <a:t>Total fuel usage for vehicles (public vehicles?) (SWS, RPD, F&amp;O - PeopleSoft?)</a:t>
            </a:r>
            <a:endParaRPr sz="1800"/>
          </a:p>
          <a:p>
            <a:pPr indent="-330200" lvl="0" marL="457200" rtl="0" algn="l">
              <a:lnSpc>
                <a:spcPct val="115000"/>
              </a:lnSpc>
              <a:spcBef>
                <a:spcPts val="0"/>
              </a:spcBef>
              <a:spcAft>
                <a:spcPts val="0"/>
              </a:spcAft>
              <a:buSzPts val="1600"/>
              <a:buChar char="●"/>
            </a:pPr>
            <a:r>
              <a:rPr b="1" lang="en" sz="1400">
                <a:solidFill>
                  <a:srgbClr val="980000"/>
                </a:solidFill>
              </a:rPr>
              <a:t>Sustainability Projects Map</a:t>
            </a:r>
            <a:endParaRPr b="1" sz="1400">
              <a:solidFill>
                <a:srgbClr val="980000"/>
              </a:solidFill>
            </a:endParaRPr>
          </a:p>
          <a:p>
            <a:pPr indent="-330200" lvl="0" marL="457200" rtl="0" algn="l">
              <a:lnSpc>
                <a:spcPct val="115000"/>
              </a:lnSpc>
              <a:spcBef>
                <a:spcPts val="0"/>
              </a:spcBef>
              <a:spcAft>
                <a:spcPts val="0"/>
              </a:spcAft>
              <a:buSzPts val="1600"/>
              <a:buChar char="●"/>
            </a:pPr>
            <a:r>
              <a:rPr lang="en" sz="1400">
                <a:solidFill>
                  <a:srgbClr val="980000"/>
                </a:solidFill>
              </a:rPr>
              <a:t>NC Charging Stations (F&amp;O)</a:t>
            </a:r>
            <a:endParaRPr sz="1400">
              <a:solidFill>
                <a:srgbClr val="980000"/>
              </a:solidFill>
            </a:endParaRPr>
          </a:p>
          <a:p>
            <a:pPr indent="-330200" lvl="0" marL="457200" rtl="0" algn="l">
              <a:lnSpc>
                <a:spcPct val="115000"/>
              </a:lnSpc>
              <a:spcBef>
                <a:spcPts val="0"/>
              </a:spcBef>
              <a:spcAft>
                <a:spcPts val="0"/>
              </a:spcAft>
              <a:buSzPts val="1600"/>
              <a:buChar char="●"/>
            </a:pPr>
            <a:r>
              <a:rPr lang="en" sz="1400">
                <a:solidFill>
                  <a:srgbClr val="980000"/>
                </a:solidFill>
              </a:rPr>
              <a:t>Recycling Collection Days/Zone Map (PW)</a:t>
            </a:r>
            <a:endParaRPr sz="1400">
              <a:solidFill>
                <a:srgbClr val="980000"/>
              </a:solidFill>
            </a:endParaRPr>
          </a:p>
          <a:p>
            <a:pPr indent="-330200" lvl="0" marL="457200" rtl="0" algn="l">
              <a:lnSpc>
                <a:spcPct val="115000"/>
              </a:lnSpc>
              <a:spcBef>
                <a:spcPts val="0"/>
              </a:spcBef>
              <a:spcAft>
                <a:spcPts val="0"/>
              </a:spcAft>
              <a:buSzPts val="1600"/>
              <a:buChar char="●"/>
            </a:pPr>
            <a:r>
              <a:rPr lang="en" sz="1400">
                <a:solidFill>
                  <a:srgbClr val="980000"/>
                </a:solidFill>
              </a:rPr>
              <a:t>Solid Waste Collection Points and Schedule (SWS)</a:t>
            </a:r>
            <a:endParaRPr sz="1400">
              <a:solidFill>
                <a:srgbClr val="980000"/>
              </a:solidFill>
            </a:endParaRPr>
          </a:p>
          <a:p>
            <a:pPr indent="-330200" lvl="0" marL="457200" rtl="0" algn="l">
              <a:lnSpc>
                <a:spcPct val="115000"/>
              </a:lnSpc>
              <a:spcBef>
                <a:spcPts val="0"/>
              </a:spcBef>
              <a:spcAft>
                <a:spcPts val="0"/>
              </a:spcAft>
              <a:buSzPts val="1600"/>
              <a:buChar char="●"/>
            </a:pPr>
            <a:r>
              <a:rPr lang="en" sz="1400">
                <a:solidFill>
                  <a:srgbClr val="980000"/>
                </a:solidFill>
              </a:rPr>
              <a:t>Leaf Collection Zones (SWS)</a:t>
            </a:r>
            <a:endParaRPr sz="1400">
              <a:solidFill>
                <a:srgbClr val="980000"/>
              </a:solidFill>
            </a:endParaRPr>
          </a:p>
          <a:p>
            <a:pPr indent="-330200" lvl="0" marL="457200" rtl="0" algn="l">
              <a:lnSpc>
                <a:spcPct val="115000"/>
              </a:lnSpc>
              <a:spcBef>
                <a:spcPts val="0"/>
              </a:spcBef>
              <a:spcAft>
                <a:spcPts val="0"/>
              </a:spcAft>
              <a:buSzPts val="1600"/>
              <a:buChar char="●"/>
            </a:pPr>
            <a:r>
              <a:rPr lang="en" sz="1400" u="sng">
                <a:solidFill>
                  <a:srgbClr val="980000"/>
                </a:solidFill>
                <a:hlinkClick r:id="rId3"/>
              </a:rPr>
              <a:t>NC Project LEED Certifications</a:t>
            </a:r>
            <a:r>
              <a:rPr lang="en" sz="1400">
                <a:solidFill>
                  <a:srgbClr val="980000"/>
                </a:solidFill>
              </a:rPr>
              <a:t> (3rd Party- BIG)</a:t>
            </a:r>
            <a:endParaRPr sz="1800"/>
          </a:p>
        </p:txBody>
      </p:sp>
      <p:sp>
        <p:nvSpPr>
          <p:cNvPr id="692" name="Google Shape;692;p88"/>
          <p:cNvSpPr txBox="1"/>
          <p:nvPr/>
        </p:nvSpPr>
        <p:spPr>
          <a:xfrm>
            <a:off x="914275" y="572625"/>
            <a:ext cx="78399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bit.ly/corsustain</a:t>
            </a:r>
            <a:endParaRPr sz="2400">
              <a:solidFill>
                <a:srgbClr val="CC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89"/>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Brainstorming</a:t>
            </a:r>
            <a:endParaRPr/>
          </a:p>
        </p:txBody>
      </p:sp>
      <p:sp>
        <p:nvSpPr>
          <p:cNvPr id="698" name="Google Shape;698;p89"/>
          <p:cNvSpPr txBox="1"/>
          <p:nvPr>
            <p:ph idx="1" type="body"/>
          </p:nvPr>
        </p:nvSpPr>
        <p:spPr>
          <a:xfrm>
            <a:off x="808175" y="1274425"/>
            <a:ext cx="7878600" cy="36516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en" sz="3600"/>
              <a:t>By Storyline</a:t>
            </a:r>
            <a:endParaRPr sz="3600"/>
          </a:p>
          <a:p>
            <a:pPr indent="-457200" lvl="0" marL="457200" rtl="0" algn="l">
              <a:lnSpc>
                <a:spcPct val="115000"/>
              </a:lnSpc>
              <a:spcBef>
                <a:spcPts val="0"/>
              </a:spcBef>
              <a:spcAft>
                <a:spcPts val="0"/>
              </a:spcAft>
              <a:buSzPts val="3600"/>
              <a:buChar char="●"/>
            </a:pPr>
            <a:r>
              <a:rPr lang="en" sz="3600"/>
              <a:t>By Program</a:t>
            </a:r>
            <a:endParaRPr sz="3600"/>
          </a:p>
          <a:p>
            <a:pPr indent="-457200" lvl="0" marL="457200" rtl="0" algn="l">
              <a:lnSpc>
                <a:spcPct val="115000"/>
              </a:lnSpc>
              <a:spcBef>
                <a:spcPts val="0"/>
              </a:spcBef>
              <a:spcAft>
                <a:spcPts val="0"/>
              </a:spcAft>
              <a:buSzPts val="3600"/>
              <a:buChar char="●"/>
            </a:pPr>
            <a:r>
              <a:rPr lang="en" sz="3600"/>
              <a:t>By Report</a:t>
            </a:r>
            <a:endParaRPr sz="3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0"/>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Prioritization</a:t>
            </a:r>
            <a:endParaRPr/>
          </a:p>
        </p:txBody>
      </p:sp>
      <p:graphicFrame>
        <p:nvGraphicFramePr>
          <p:cNvPr id="704" name="Google Shape;704;p90"/>
          <p:cNvGraphicFramePr/>
          <p:nvPr/>
        </p:nvGraphicFramePr>
        <p:xfrm>
          <a:off x="305325" y="1582975"/>
          <a:ext cx="3000000" cy="3000000"/>
        </p:xfrm>
        <a:graphic>
          <a:graphicData uri="http://schemas.openxmlformats.org/drawingml/2006/table">
            <a:tbl>
              <a:tblPr>
                <a:noFill/>
                <a:tableStyleId>{20BB5B07-64EC-4173-81A1-4DA35D5B012B}</a:tableStyleId>
              </a:tblPr>
              <a:tblGrid>
                <a:gridCol w="257150"/>
                <a:gridCol w="1345625"/>
                <a:gridCol w="2629225"/>
                <a:gridCol w="4207125"/>
              </a:tblGrid>
              <a:tr h="352425">
                <a:tc>
                  <a:txBody>
                    <a:bodyPr>
                      <a:noAutofit/>
                    </a:bodyPr>
                    <a:lstStyle/>
                    <a:p>
                      <a:pPr indent="0" lvl="0" marL="0" rtl="0" algn="r">
                        <a:lnSpc>
                          <a:spcPct val="115000"/>
                        </a:lnSpc>
                        <a:spcBef>
                          <a:spcPts val="0"/>
                        </a:spcBef>
                        <a:spcAft>
                          <a:spcPts val="0"/>
                        </a:spcAft>
                        <a:buNone/>
                      </a:pPr>
                      <a:r>
                        <a:rPr b="1" lang="en" sz="1800"/>
                        <a:t>1</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Demand</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Validated Demand </a:t>
                      </a:r>
                      <a:r>
                        <a:rPr b="1" lang="en"/>
                        <a:t>(External or Internal)</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Higher scores where </a:t>
                      </a:r>
                      <a:r>
                        <a:rPr b="1" lang="en" sz="1000"/>
                        <a:t>demonstrated demand </a:t>
                      </a:r>
                      <a:r>
                        <a:rPr lang="en" sz="1000"/>
                        <a:t>from external parties or value estimated in cost savings or service quality improvements that data sharing would created.</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504825">
                <a:tc>
                  <a:txBody>
                    <a:bodyPr>
                      <a:noAutofit/>
                    </a:bodyPr>
                    <a:lstStyle/>
                    <a:p>
                      <a:pPr indent="0" lvl="0" marL="0" rtl="0" algn="r">
                        <a:lnSpc>
                          <a:spcPct val="115000"/>
                        </a:lnSpc>
                        <a:spcBef>
                          <a:spcPts val="0"/>
                        </a:spcBef>
                        <a:spcAft>
                          <a:spcPts val="0"/>
                        </a:spcAft>
                        <a:buNone/>
                      </a:pPr>
                      <a:r>
                        <a:rPr b="1" lang="en" sz="1800"/>
                        <a:t>2</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LOE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Level of Effort to Automate.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This factor is dependent on amount of data automation resources the City can deploy. Department Data Coordinators and/or the Open Data Program Manager may deprioritize datasets that are costly until there is sufficient demand to balance out the costs.</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352425">
                <a:tc>
                  <a:txBody>
                    <a:bodyPr>
                      <a:noAutofit/>
                    </a:bodyPr>
                    <a:lstStyle/>
                    <a:p>
                      <a:pPr indent="0" lvl="0" marL="0" rtl="0" algn="r">
                        <a:lnSpc>
                          <a:spcPct val="115000"/>
                        </a:lnSpc>
                        <a:spcBef>
                          <a:spcPts val="0"/>
                        </a:spcBef>
                        <a:spcAft>
                          <a:spcPts val="0"/>
                        </a:spcAft>
                        <a:buNone/>
                      </a:pPr>
                      <a:r>
                        <a:rPr b="1" lang="en" sz="1800"/>
                        <a:t>3</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Strategic</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Alignment with COR Strategic Plan or Key Story</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This factor could be considered internal validation per factor 1, and/or would take precedence over other datasets competing for automation with limited resources.</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352425">
                <a:tc>
                  <a:txBody>
                    <a:bodyPr>
                      <a:noAutofit/>
                    </a:bodyPr>
                    <a:lstStyle/>
                    <a:p>
                      <a:pPr indent="0" lvl="0" marL="0" rtl="0" algn="r">
                        <a:lnSpc>
                          <a:spcPct val="115000"/>
                        </a:lnSpc>
                        <a:spcBef>
                          <a:spcPts val="0"/>
                        </a:spcBef>
                        <a:spcAft>
                          <a:spcPts val="0"/>
                        </a:spcAft>
                        <a:buNone/>
                      </a:pPr>
                      <a:r>
                        <a:rPr b="1" lang="en" sz="1800"/>
                        <a:t>4</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Urgency</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Time-Sensitive Release?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If a strategic initiative relies on the release of certain datasets at a particular point in time. The nearer the deadline, the higher the score.</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bl>
          </a:graphicData>
        </a:graphic>
      </p:graphicFrame>
      <p:sp>
        <p:nvSpPr>
          <p:cNvPr id="705" name="Google Shape;705;p90"/>
          <p:cNvSpPr txBox="1"/>
          <p:nvPr/>
        </p:nvSpPr>
        <p:spPr>
          <a:xfrm>
            <a:off x="305388" y="898000"/>
            <a:ext cx="8439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Goal to bucket into 1 (no more than 10), 2,  or 3 waves of effort</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7"/>
          <p:cNvSpPr txBox="1"/>
          <p:nvPr>
            <p:ph idx="1" type="body"/>
          </p:nvPr>
        </p:nvSpPr>
        <p:spPr>
          <a:xfrm>
            <a:off x="808175" y="755275"/>
            <a:ext cx="7620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AutoNum type="arabicPeriod"/>
            </a:pPr>
            <a:r>
              <a:rPr b="1" lang="en"/>
              <a:t>Intro to Open Raleigh</a:t>
            </a:r>
            <a:endParaRPr b="1"/>
          </a:p>
          <a:p>
            <a:pPr indent="-381000" lvl="1" marL="914400" marR="0" rtl="0" algn="l">
              <a:lnSpc>
                <a:spcPct val="100000"/>
              </a:lnSpc>
              <a:spcBef>
                <a:spcPts val="0"/>
              </a:spcBef>
              <a:spcAft>
                <a:spcPts val="0"/>
              </a:spcAft>
              <a:buClr>
                <a:schemeClr val="dk1"/>
              </a:buClr>
              <a:buSzPts val="2400"/>
              <a:buFont typeface="Arial"/>
              <a:buAutoNum type="alphaLcPeriod"/>
            </a:pPr>
            <a:r>
              <a:rPr lang="en"/>
              <a:t>Overview / Why Open Data</a:t>
            </a:r>
            <a:endParaRPr/>
          </a:p>
          <a:p>
            <a:pPr indent="-381000" lvl="1" marL="914400" marR="0" rtl="0" algn="l">
              <a:lnSpc>
                <a:spcPct val="100000"/>
              </a:lnSpc>
              <a:spcBef>
                <a:spcPts val="0"/>
              </a:spcBef>
              <a:spcAft>
                <a:spcPts val="0"/>
              </a:spcAft>
              <a:buClr>
                <a:schemeClr val="dk1"/>
              </a:buClr>
              <a:buSzPts val="2400"/>
              <a:buFont typeface="Arial"/>
              <a:buAutoNum type="alphaLcPeriod"/>
            </a:pPr>
            <a:r>
              <a:rPr lang="en"/>
              <a:t>Services We Offer</a:t>
            </a:r>
            <a:endParaRPr/>
          </a:p>
          <a:p>
            <a:pPr indent="-381000" lvl="1" marL="914400" marR="0" rtl="0" algn="l">
              <a:lnSpc>
                <a:spcPct val="100000"/>
              </a:lnSpc>
              <a:spcBef>
                <a:spcPts val="0"/>
              </a:spcBef>
              <a:spcAft>
                <a:spcPts val="0"/>
              </a:spcAft>
              <a:buSzPts val="2400"/>
              <a:buAutoNum type="alphaLcPeriod"/>
            </a:pPr>
            <a:r>
              <a:rPr lang="en"/>
              <a:t>Current Work</a:t>
            </a:r>
            <a:endParaRPr/>
          </a:p>
          <a:p>
            <a:pPr indent="-419100" lvl="0" marL="457200" marR="0" rtl="0" algn="l">
              <a:lnSpc>
                <a:spcPct val="100000"/>
              </a:lnSpc>
              <a:spcBef>
                <a:spcPts val="0"/>
              </a:spcBef>
              <a:spcAft>
                <a:spcPts val="0"/>
              </a:spcAft>
              <a:buClr>
                <a:schemeClr val="dk1"/>
              </a:buClr>
              <a:buSzPts val="3000"/>
              <a:buFont typeface="Arial"/>
              <a:buAutoNum type="arabicPeriod"/>
            </a:pPr>
            <a:r>
              <a:rPr b="1" lang="en"/>
              <a:t>Tools / Demos </a:t>
            </a:r>
            <a:endParaRPr b="1"/>
          </a:p>
          <a:p>
            <a:pPr indent="-381000" lvl="1" marL="914400" marR="0" rtl="0" algn="l">
              <a:lnSpc>
                <a:spcPct val="100000"/>
              </a:lnSpc>
              <a:spcBef>
                <a:spcPts val="0"/>
              </a:spcBef>
              <a:spcAft>
                <a:spcPts val="0"/>
              </a:spcAft>
              <a:buClr>
                <a:schemeClr val="dk1"/>
              </a:buClr>
              <a:buSzPts val="2400"/>
              <a:buFont typeface="Arial"/>
              <a:buAutoNum type="alphaLcPeriod"/>
            </a:pPr>
            <a:r>
              <a:rPr lang="en"/>
              <a:t>Socrata - Finding, Browsing Creating Views</a:t>
            </a:r>
            <a:endParaRPr/>
          </a:p>
          <a:p>
            <a:pPr indent="-381000" lvl="1" marL="914400" rtl="0" algn="l">
              <a:spcBef>
                <a:spcPts val="0"/>
              </a:spcBef>
              <a:spcAft>
                <a:spcPts val="0"/>
              </a:spcAft>
              <a:buSzPts val="2400"/>
              <a:buAutoNum type="alphaLcPeriod"/>
            </a:pPr>
            <a:r>
              <a:rPr lang="en"/>
              <a:t>ArcGis Online - Adding Data</a:t>
            </a:r>
            <a:endParaRPr/>
          </a:p>
          <a:p>
            <a:pPr indent="-419100" lvl="0" marL="457200" rtl="0" algn="l">
              <a:spcBef>
                <a:spcPts val="0"/>
              </a:spcBef>
              <a:spcAft>
                <a:spcPts val="0"/>
              </a:spcAft>
              <a:buSzPts val="3000"/>
              <a:buAutoNum type="arabicPeriod"/>
            </a:pPr>
            <a:r>
              <a:rPr b="1" lang="en"/>
              <a:t>What’s Your Story or Need?</a:t>
            </a:r>
            <a:endParaRPr b="1"/>
          </a:p>
          <a:p>
            <a:pPr indent="-381000" lvl="1" marL="914400" rtl="0" algn="l">
              <a:spcBef>
                <a:spcPts val="0"/>
              </a:spcBef>
              <a:spcAft>
                <a:spcPts val="0"/>
              </a:spcAft>
              <a:buSzPts val="2400"/>
              <a:buAutoNum type="alphaLcPeriod"/>
            </a:pPr>
            <a:r>
              <a:rPr lang="en"/>
              <a:t>Discussion on how we can help</a:t>
            </a:r>
            <a:endParaRPr/>
          </a:p>
        </p:txBody>
      </p:sp>
      <p:sp>
        <p:nvSpPr>
          <p:cNvPr id="160" name="Google Shape;160;p3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Discussion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91"/>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Socrata Exercises</a:t>
            </a:r>
            <a:endParaRPr/>
          </a:p>
        </p:txBody>
      </p:sp>
      <p:sp>
        <p:nvSpPr>
          <p:cNvPr id="711" name="Google Shape;711;p91"/>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Goal: Update the Description for the sustainability projects dataset</a:t>
            </a:r>
            <a:endParaRPr/>
          </a:p>
          <a:p>
            <a:pPr indent="-419100" lvl="0" marL="457200" rtl="0" algn="l">
              <a:spcBef>
                <a:spcPts val="0"/>
              </a:spcBef>
              <a:spcAft>
                <a:spcPts val="0"/>
              </a:spcAft>
              <a:buSzPts val="3000"/>
              <a:buChar char="●"/>
            </a:pPr>
            <a:r>
              <a:rPr lang="en"/>
              <a:t>Goal: Create a filtered map of EV Charging Stations in Raleigh overlayed by CACs</a:t>
            </a:r>
            <a:endParaRPr/>
          </a:p>
          <a:p>
            <a:pPr indent="-419100" lvl="0" marL="457200" rtl="0" algn="l">
              <a:spcBef>
                <a:spcPts val="0"/>
              </a:spcBef>
              <a:spcAft>
                <a:spcPts val="0"/>
              </a:spcAft>
              <a:buSzPts val="3000"/>
              <a:buChar char="●"/>
            </a:pPr>
            <a:r>
              <a:rPr lang="en"/>
              <a:t>Goal: Show trend in energy usage per building</a:t>
            </a:r>
            <a:endParaRPr/>
          </a:p>
          <a:p>
            <a:pPr indent="0" lvl="0" marL="0" rtl="0" algn="l">
              <a:spcBef>
                <a:spcPts val="6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2"/>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ArcGis Exercise</a:t>
            </a:r>
            <a:endParaRPr/>
          </a:p>
        </p:txBody>
      </p:sp>
      <p:sp>
        <p:nvSpPr>
          <p:cNvPr id="717" name="Google Shape;717;p92"/>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Goal: How many residential households are with a ¼ mile radius of bus stops?</a:t>
            </a:r>
            <a:endParaRPr/>
          </a:p>
          <a:p>
            <a:pPr indent="-419100" lvl="0" marL="457200" rtl="0" algn="l">
              <a:spcBef>
                <a:spcPts val="600"/>
              </a:spcBef>
              <a:spcAft>
                <a:spcPts val="0"/>
              </a:spcAft>
              <a:buSzPts val="3000"/>
              <a:buAutoNum type="arabicPeriod"/>
            </a:pPr>
            <a:r>
              <a:rPr lang="en"/>
              <a:t>Logins</a:t>
            </a:r>
            <a:endParaRPr/>
          </a:p>
          <a:p>
            <a:pPr indent="-419100" lvl="0" marL="457200" rtl="0" algn="l">
              <a:spcBef>
                <a:spcPts val="0"/>
              </a:spcBef>
              <a:spcAft>
                <a:spcPts val="0"/>
              </a:spcAft>
              <a:buSzPts val="3000"/>
              <a:buAutoNum type="arabicPeriod"/>
            </a:pPr>
            <a:r>
              <a:rPr lang="en"/>
              <a:t>Bus Stops (load spreadsheet with addresses</a:t>
            </a:r>
            <a:endParaRPr/>
          </a:p>
          <a:p>
            <a:pPr indent="-419100" lvl="0" marL="457200" rtl="0" algn="l">
              <a:spcBef>
                <a:spcPts val="0"/>
              </a:spcBef>
              <a:spcAft>
                <a:spcPts val="0"/>
              </a:spcAft>
              <a:buSzPts val="3000"/>
              <a:buAutoNum type="arabicPeriod"/>
            </a:pPr>
            <a:r>
              <a:rPr lang="en"/>
              <a:t>Create buffer</a:t>
            </a:r>
            <a:endParaRPr/>
          </a:p>
          <a:p>
            <a:pPr indent="-419100" lvl="0" marL="457200" rtl="0" algn="l">
              <a:spcBef>
                <a:spcPts val="0"/>
              </a:spcBef>
              <a:spcAft>
                <a:spcPts val="0"/>
              </a:spcAft>
              <a:buSzPts val="3000"/>
              <a:buAutoNum type="arabicPeriod"/>
            </a:pPr>
            <a:r>
              <a:rPr lang="en"/>
              <a:t>Add data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Departmental Engagement Plan</a:t>
            </a:r>
            <a:endParaRPr/>
          </a:p>
        </p:txBody>
      </p:sp>
      <p:sp>
        <p:nvSpPr>
          <p:cNvPr id="723" name="Google Shape;723;p93"/>
          <p:cNvSpPr txBox="1"/>
          <p:nvPr>
            <p:ph idx="1" type="body"/>
          </p:nvPr>
        </p:nvSpPr>
        <p:spPr>
          <a:xfrm>
            <a:off x="457200" y="744325"/>
            <a:ext cx="8229600" cy="4018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lang="en" sz="2400"/>
              <a:t>Who needs IT help with data management across departments?</a:t>
            </a:r>
            <a:endParaRPr sz="2400"/>
          </a:p>
          <a:p>
            <a:pPr indent="-381000" lvl="0" marL="457200" rtl="0" algn="l">
              <a:spcBef>
                <a:spcPts val="0"/>
              </a:spcBef>
              <a:spcAft>
                <a:spcPts val="0"/>
              </a:spcAft>
              <a:buSzPts val="2400"/>
              <a:buAutoNum type="arabicPeriod"/>
            </a:pPr>
            <a:r>
              <a:rPr lang="en" sz="2400"/>
              <a:t>Who engages with public a lot with complex data?</a:t>
            </a:r>
            <a:endParaRPr sz="2400"/>
          </a:p>
          <a:p>
            <a:pPr indent="-381000" lvl="0" marL="457200" rtl="0" algn="l">
              <a:spcBef>
                <a:spcPts val="0"/>
              </a:spcBef>
              <a:spcAft>
                <a:spcPts val="0"/>
              </a:spcAft>
              <a:buSzPts val="2400"/>
              <a:buAutoNum type="arabicPeriod"/>
            </a:pPr>
            <a:r>
              <a:rPr lang="en" sz="2400"/>
              <a:t>Which depts. have the most interesting datasets?</a:t>
            </a:r>
            <a:endParaRPr sz="2400"/>
          </a:p>
        </p:txBody>
      </p:sp>
      <p:graphicFrame>
        <p:nvGraphicFramePr>
          <p:cNvPr id="724" name="Google Shape;724;p93"/>
          <p:cNvGraphicFramePr/>
          <p:nvPr/>
        </p:nvGraphicFramePr>
        <p:xfrm>
          <a:off x="957975" y="2527300"/>
          <a:ext cx="3000000" cy="3000000"/>
        </p:xfrm>
        <a:graphic>
          <a:graphicData uri="http://schemas.openxmlformats.org/drawingml/2006/table">
            <a:tbl>
              <a:tblPr>
                <a:noFill/>
                <a:tableStyleId>{F160C14B-4AF0-4234-8B14-D0BCDCCE5411}</a:tableStyleId>
              </a:tblPr>
              <a:tblGrid>
                <a:gridCol w="1221925"/>
                <a:gridCol w="1347675"/>
                <a:gridCol w="1382375"/>
                <a:gridCol w="1350625"/>
                <a:gridCol w="1350625"/>
              </a:tblGrid>
              <a:tr h="381000">
                <a:tc gridSpan="5">
                  <a:txBody>
                    <a:bodyPr>
                      <a:noAutofit/>
                    </a:bodyPr>
                    <a:lstStyle/>
                    <a:p>
                      <a:pPr indent="0" lvl="0" marL="0" rtl="0" algn="ctr">
                        <a:spcBef>
                          <a:spcPts val="0"/>
                        </a:spcBef>
                        <a:spcAft>
                          <a:spcPts val="0"/>
                        </a:spcAft>
                        <a:buNone/>
                      </a:pPr>
                      <a:r>
                        <a:rPr lang="en"/>
                        <a:t>Departmental Engagement Priority Score</a:t>
                      </a:r>
                      <a:endParaRPr/>
                    </a:p>
                  </a:txBody>
                  <a:tcPr marT="91425" marB="91425" marR="91425" marL="91425"/>
                </a:tc>
                <a:tc hMerge="1"/>
                <a:tc hMerge="1"/>
                <a:tc hMerge="1"/>
                <a:tc hMerge="1"/>
              </a:tr>
              <a:tr h="381000">
                <a:tc>
                  <a:txBody>
                    <a:bodyPr>
                      <a:noAutofit/>
                    </a:bodyPr>
                    <a:lstStyle/>
                    <a:p>
                      <a:pPr indent="0" lvl="0" marL="0" rtl="0" algn="l">
                        <a:spcBef>
                          <a:spcPts val="0"/>
                        </a:spcBef>
                        <a:spcAft>
                          <a:spcPts val="0"/>
                        </a:spcAft>
                        <a:buNone/>
                      </a:pPr>
                      <a:r>
                        <a:rPr lang="en"/>
                        <a:t>Internal Data Mgt Support</a:t>
                      </a:r>
                      <a:endParaRPr/>
                    </a:p>
                  </a:txBody>
                  <a:tcPr marT="91425" marB="91425" marR="91425" marL="91425"/>
                </a:tc>
                <a:tc>
                  <a:txBody>
                    <a:bodyPr>
                      <a:noAutofit/>
                    </a:bodyPr>
                    <a:lstStyle/>
                    <a:p>
                      <a:pPr indent="0" lvl="0" marL="0" rtl="0" algn="l">
                        <a:spcBef>
                          <a:spcPts val="0"/>
                        </a:spcBef>
                        <a:spcAft>
                          <a:spcPts val="0"/>
                        </a:spcAft>
                        <a:buNone/>
                      </a:pPr>
                      <a:r>
                        <a:rPr lang="en"/>
                        <a:t>Public Engagement</a:t>
                      </a:r>
                      <a:endParaRPr/>
                    </a:p>
                  </a:txBody>
                  <a:tcPr marT="91425" marB="91425" marR="91425" marL="91425"/>
                </a:tc>
                <a:tc>
                  <a:txBody>
                    <a:bodyPr>
                      <a:noAutofit/>
                    </a:bodyPr>
                    <a:lstStyle/>
                    <a:p>
                      <a:pPr indent="0" lvl="0" marL="0" rtl="0" algn="l">
                        <a:spcBef>
                          <a:spcPts val="0"/>
                        </a:spcBef>
                        <a:spcAft>
                          <a:spcPts val="0"/>
                        </a:spcAft>
                        <a:buNone/>
                      </a:pPr>
                      <a:r>
                        <a:rPr lang="en"/>
                        <a:t>High Value Datasets</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Existing Relationship</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Performance Mgt. Targets</a:t>
                      </a:r>
                      <a:endParaRPr>
                        <a:solidFill>
                          <a:schemeClr val="dk1"/>
                        </a:solidFill>
                      </a:endParaRPr>
                    </a:p>
                  </a:txBody>
                  <a:tcPr marT="91425" marB="91425" marR="91425" marL="91425"/>
                </a:tc>
              </a:tr>
              <a:tr h="381000">
                <a:tc>
                  <a:txBody>
                    <a:bodyPr>
                      <a:noAutofit/>
                    </a:bodyPr>
                    <a:lstStyle/>
                    <a:p>
                      <a:pPr indent="0" lvl="0" marL="0" rtl="0" algn="l">
                        <a:spcBef>
                          <a:spcPts val="0"/>
                        </a:spcBef>
                        <a:spcAft>
                          <a:spcPts val="0"/>
                        </a:spcAft>
                        <a:buNone/>
                      </a:pPr>
                      <a:r>
                        <a:rPr lang="en" sz="1100"/>
                        <a:t>How is data shared across departments? Excel/Email only?</a:t>
                      </a:r>
                      <a:endParaRPr sz="1100"/>
                    </a:p>
                  </a:txBody>
                  <a:tcPr marT="91425" marB="91425" marR="91425" marL="91425"/>
                </a:tc>
                <a:tc>
                  <a:txBody>
                    <a:bodyPr>
                      <a:noAutofit/>
                    </a:bodyPr>
                    <a:lstStyle/>
                    <a:p>
                      <a:pPr indent="0" lvl="0" marL="0" rtl="0" algn="l">
                        <a:spcBef>
                          <a:spcPts val="0"/>
                        </a:spcBef>
                        <a:spcAft>
                          <a:spcPts val="0"/>
                        </a:spcAft>
                        <a:buNone/>
                      </a:pPr>
                      <a:r>
                        <a:rPr lang="en" sz="1100"/>
                        <a:t>How much regular public engagement core to their mission and activities? </a:t>
                      </a:r>
                      <a:endParaRPr sz="1100"/>
                    </a:p>
                  </a:txBody>
                  <a:tcPr marT="91425" marB="91425" marR="91425" marL="91425"/>
                </a:tc>
                <a:tc>
                  <a:txBody>
                    <a:bodyPr>
                      <a:noAutofit/>
                    </a:bodyPr>
                    <a:lstStyle/>
                    <a:p>
                      <a:pPr indent="0" lvl="0" marL="0" rtl="0" algn="l">
                        <a:spcBef>
                          <a:spcPts val="0"/>
                        </a:spcBef>
                        <a:spcAft>
                          <a:spcPts val="0"/>
                        </a:spcAft>
                        <a:buNone/>
                      </a:pPr>
                      <a:r>
                        <a:rPr lang="en" sz="1100"/>
                        <a:t>Does this department align with popular data requested, and or anticipated to be high value for strategic plan?</a:t>
                      </a:r>
                      <a:endParaRPr sz="1100"/>
                    </a:p>
                  </a:txBody>
                  <a:tcPr marT="91425" marB="91425" marR="91425" marL="91425"/>
                </a:tc>
                <a:tc>
                  <a:txBody>
                    <a:bodyPr>
                      <a:noAutofit/>
                    </a:bodyPr>
                    <a:lstStyle/>
                    <a:p>
                      <a:pPr indent="0" lvl="0" marL="0" rtl="0" algn="l">
                        <a:spcBef>
                          <a:spcPts val="0"/>
                        </a:spcBef>
                        <a:spcAft>
                          <a:spcPts val="0"/>
                        </a:spcAft>
                        <a:buNone/>
                      </a:pPr>
                      <a:r>
                        <a:rPr lang="en" sz="1100"/>
                        <a:t>Do we have positive working relationships with key influencers?</a:t>
                      </a:r>
                      <a:endParaRPr sz="1100"/>
                    </a:p>
                  </a:txBody>
                  <a:tcPr marT="91425" marB="91425" marR="91425" marL="91425"/>
                </a:tc>
                <a:tc>
                  <a:txBody>
                    <a:bodyPr>
                      <a:noAutofit/>
                    </a:bodyPr>
                    <a:lstStyle/>
                    <a:p>
                      <a:pPr indent="0" lvl="0" marL="0" rtl="0" algn="l">
                        <a:spcBef>
                          <a:spcPts val="0"/>
                        </a:spcBef>
                        <a:spcAft>
                          <a:spcPts val="0"/>
                        </a:spcAft>
                        <a:buNone/>
                      </a:pPr>
                      <a:r>
                        <a:rPr lang="en" sz="1100"/>
                        <a:t>Is this department key for Performance Management</a:t>
                      </a:r>
                      <a:endParaRPr sz="1100"/>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4"/>
          <p:cNvSpPr txBox="1"/>
          <p:nvPr>
            <p:ph idx="1" type="body"/>
          </p:nvPr>
        </p:nvSpPr>
        <p:spPr>
          <a:xfrm>
            <a:off x="609000" y="3090900"/>
            <a:ext cx="4092000" cy="205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u="sng"/>
              <a:t>Phase 2 - Data Customers</a:t>
            </a:r>
            <a:endParaRPr b="1" sz="2400" u="sng"/>
          </a:p>
          <a:p>
            <a:pPr indent="-355600" lvl="0" marL="457200" rtl="0" algn="l">
              <a:spcBef>
                <a:spcPts val="600"/>
              </a:spcBef>
              <a:spcAft>
                <a:spcPts val="0"/>
              </a:spcAft>
              <a:buSzPts val="2000"/>
              <a:buAutoNum type="arabicPeriod"/>
            </a:pPr>
            <a:r>
              <a:rPr lang="en" sz="2000"/>
              <a:t>Sustainability</a:t>
            </a:r>
            <a:endParaRPr sz="2000"/>
          </a:p>
          <a:p>
            <a:pPr indent="-355600" lvl="0" marL="457200" rtl="0" algn="l">
              <a:spcBef>
                <a:spcPts val="0"/>
              </a:spcBef>
              <a:spcAft>
                <a:spcPts val="0"/>
              </a:spcAft>
              <a:buSzPts val="2000"/>
              <a:buAutoNum type="arabicPeriod"/>
            </a:pPr>
            <a:r>
              <a:rPr lang="en" sz="2000"/>
              <a:t>Urban Design</a:t>
            </a:r>
            <a:endParaRPr sz="2000"/>
          </a:p>
          <a:p>
            <a:pPr indent="-355600" lvl="0" marL="457200" rtl="0" algn="l">
              <a:spcBef>
                <a:spcPts val="0"/>
              </a:spcBef>
              <a:spcAft>
                <a:spcPts val="0"/>
              </a:spcAft>
              <a:buSzPts val="2000"/>
              <a:buAutoNum type="arabicPeriod"/>
            </a:pPr>
            <a:r>
              <a:rPr lang="en" sz="2000"/>
              <a:t>Finance</a:t>
            </a:r>
            <a:endParaRPr sz="2000"/>
          </a:p>
          <a:p>
            <a:pPr indent="-355600" lvl="0" marL="457200" rtl="0" algn="l">
              <a:spcBef>
                <a:spcPts val="0"/>
              </a:spcBef>
              <a:spcAft>
                <a:spcPts val="0"/>
              </a:spcAft>
              <a:buSzPts val="2000"/>
              <a:buAutoNum type="arabicPeriod"/>
            </a:pPr>
            <a:r>
              <a:rPr lang="en" sz="2000"/>
              <a:t>Public Works</a:t>
            </a:r>
            <a:endParaRPr sz="2000"/>
          </a:p>
        </p:txBody>
      </p:sp>
      <p:sp>
        <p:nvSpPr>
          <p:cNvPr id="730" name="Google Shape;730;p94"/>
          <p:cNvSpPr txBox="1"/>
          <p:nvPr>
            <p:ph idx="1" type="body"/>
          </p:nvPr>
        </p:nvSpPr>
        <p:spPr>
          <a:xfrm>
            <a:off x="609000" y="907675"/>
            <a:ext cx="4260000" cy="218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u="sng"/>
              <a:t>Phase 1</a:t>
            </a:r>
            <a:endParaRPr b="1" sz="2400" u="sng"/>
          </a:p>
          <a:p>
            <a:pPr indent="-355600" lvl="0" marL="457200" rtl="0" algn="l">
              <a:spcBef>
                <a:spcPts val="600"/>
              </a:spcBef>
              <a:spcAft>
                <a:spcPts val="0"/>
              </a:spcAft>
              <a:buSzPts val="2000"/>
              <a:buAutoNum type="arabicPeriod"/>
            </a:pPr>
            <a:r>
              <a:rPr lang="en" sz="2000" u="sng">
                <a:solidFill>
                  <a:schemeClr val="hlink"/>
                </a:solidFill>
                <a:hlinkClick r:id="rId3"/>
              </a:rPr>
              <a:t>Raleigh Police Department</a:t>
            </a:r>
            <a:endParaRPr sz="2000"/>
          </a:p>
          <a:p>
            <a:pPr indent="-355600" lvl="0" marL="457200" rtl="0" algn="l">
              <a:spcBef>
                <a:spcPts val="0"/>
              </a:spcBef>
              <a:spcAft>
                <a:spcPts val="0"/>
              </a:spcAft>
              <a:buSzPts val="2000"/>
              <a:buAutoNum type="arabicPeriod"/>
            </a:pPr>
            <a:r>
              <a:rPr lang="en" sz="2000"/>
              <a:t>Planning - Permits</a:t>
            </a:r>
            <a:endParaRPr sz="2000"/>
          </a:p>
          <a:p>
            <a:pPr indent="-355600" lvl="0" marL="457200" rtl="0" algn="l">
              <a:spcBef>
                <a:spcPts val="0"/>
              </a:spcBef>
              <a:spcAft>
                <a:spcPts val="0"/>
              </a:spcAft>
              <a:buSzPts val="2000"/>
              <a:buAutoNum type="arabicPeriod"/>
            </a:pPr>
            <a:r>
              <a:rPr lang="en" sz="2000"/>
              <a:t>Fire (revise)</a:t>
            </a:r>
            <a:endParaRPr sz="2000"/>
          </a:p>
          <a:p>
            <a:pPr indent="-355600" lvl="0" marL="457200" rtl="0" algn="l">
              <a:spcBef>
                <a:spcPts val="0"/>
              </a:spcBef>
              <a:spcAft>
                <a:spcPts val="0"/>
              </a:spcAft>
              <a:buSzPts val="2000"/>
              <a:buAutoNum type="arabicPeriod"/>
            </a:pPr>
            <a:r>
              <a:rPr lang="en" sz="2000"/>
              <a:t>Budget &amp; Management Services (May/June)</a:t>
            </a:r>
            <a:endParaRPr sz="2000"/>
          </a:p>
        </p:txBody>
      </p:sp>
      <p:sp>
        <p:nvSpPr>
          <p:cNvPr id="731" name="Google Shape;731;p94"/>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Departmental Engagement Plan</a:t>
            </a:r>
            <a:endParaRPr/>
          </a:p>
        </p:txBody>
      </p:sp>
      <p:sp>
        <p:nvSpPr>
          <p:cNvPr id="732" name="Google Shape;732;p94"/>
          <p:cNvSpPr/>
          <p:nvPr/>
        </p:nvSpPr>
        <p:spPr>
          <a:xfrm rot="1493110">
            <a:off x="6527144" y="1115122"/>
            <a:ext cx="2498807" cy="455412"/>
          </a:xfrm>
          <a:prstGeom prst="rect">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DRAFT LIST </a:t>
            </a:r>
            <a:endParaRPr b="1" sz="1800"/>
          </a:p>
        </p:txBody>
      </p:sp>
      <p:sp>
        <p:nvSpPr>
          <p:cNvPr id="733" name="Google Shape;733;p94"/>
          <p:cNvSpPr txBox="1"/>
          <p:nvPr>
            <p:ph idx="1" type="body"/>
          </p:nvPr>
        </p:nvSpPr>
        <p:spPr>
          <a:xfrm>
            <a:off x="4701000" y="896725"/>
            <a:ext cx="4092000" cy="205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u="sng"/>
              <a:t>Phase 3</a:t>
            </a:r>
            <a:endParaRPr b="1" sz="2400" u="sng"/>
          </a:p>
          <a:p>
            <a:pPr indent="-355600" lvl="0" marL="457200" rtl="0" algn="l">
              <a:spcBef>
                <a:spcPts val="600"/>
              </a:spcBef>
              <a:spcAft>
                <a:spcPts val="0"/>
              </a:spcAft>
              <a:buSzPts val="2000"/>
              <a:buAutoNum type="arabicPeriod"/>
            </a:pPr>
            <a:r>
              <a:rPr lang="en" sz="2000"/>
              <a:t>Solid Waste Services</a:t>
            </a:r>
            <a:endParaRPr sz="2000"/>
          </a:p>
          <a:p>
            <a:pPr indent="-355600" lvl="0" marL="457200" rtl="0" algn="l">
              <a:spcBef>
                <a:spcPts val="0"/>
              </a:spcBef>
              <a:spcAft>
                <a:spcPts val="0"/>
              </a:spcAft>
              <a:buSzPts val="2000"/>
              <a:buAutoNum type="arabicPeriod"/>
            </a:pPr>
            <a:r>
              <a:rPr lang="en" sz="2000"/>
              <a:t>Convention Center</a:t>
            </a:r>
            <a:endParaRPr sz="2000"/>
          </a:p>
          <a:p>
            <a:pPr indent="-355600" lvl="0" marL="457200" rtl="0" algn="l">
              <a:spcBef>
                <a:spcPts val="0"/>
              </a:spcBef>
              <a:spcAft>
                <a:spcPts val="0"/>
              </a:spcAft>
              <a:buSzPts val="2000"/>
              <a:buAutoNum type="arabicPeriod"/>
            </a:pPr>
            <a:r>
              <a:rPr lang="en" sz="2000"/>
              <a:t>Economic Development</a:t>
            </a:r>
            <a:endParaRPr sz="2000"/>
          </a:p>
          <a:p>
            <a:pPr indent="-355600" lvl="0" marL="457200" rtl="0" algn="l">
              <a:spcBef>
                <a:spcPts val="0"/>
              </a:spcBef>
              <a:spcAft>
                <a:spcPts val="0"/>
              </a:spcAft>
              <a:buSzPts val="2000"/>
              <a:buAutoNum type="arabicPeriod"/>
            </a:pPr>
            <a:r>
              <a:rPr lang="en" sz="2000"/>
              <a:t>Parks, Rec, &amp; CR</a:t>
            </a:r>
            <a:endParaRPr sz="2000"/>
          </a:p>
          <a:p>
            <a:pPr indent="-355600" lvl="0" marL="457200" rtl="0" algn="l">
              <a:spcBef>
                <a:spcPts val="0"/>
              </a:spcBef>
              <a:spcAft>
                <a:spcPts val="0"/>
              </a:spcAft>
              <a:buSzPts val="2000"/>
              <a:buAutoNum type="arabicPeriod"/>
            </a:pPr>
            <a:r>
              <a:rPr lang="en" sz="2000"/>
              <a:t>Housing &amp; Neighborhoods</a:t>
            </a:r>
            <a:endParaRPr sz="2000"/>
          </a:p>
          <a:p>
            <a:pPr indent="-355600" lvl="0" marL="457200" rtl="0" algn="l">
              <a:spcBef>
                <a:spcPts val="0"/>
              </a:spcBef>
              <a:spcAft>
                <a:spcPts val="0"/>
              </a:spcAft>
              <a:buSzPts val="2000"/>
              <a:buAutoNum type="arabicPeriod"/>
            </a:pPr>
            <a:r>
              <a:rPr lang="en" sz="2000"/>
              <a:t>Public Utilities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vs. Information</a:t>
            </a:r>
            <a:endParaRPr/>
          </a:p>
        </p:txBody>
      </p:sp>
      <p:pic>
        <p:nvPicPr>
          <p:cNvPr id="166" name="Google Shape;166;p38"/>
          <p:cNvPicPr preferRelativeResize="0"/>
          <p:nvPr/>
        </p:nvPicPr>
        <p:blipFill>
          <a:blip r:embed="rId3">
            <a:alphaModFix/>
          </a:blip>
          <a:stretch>
            <a:fillRect/>
          </a:stretch>
        </p:blipFill>
        <p:spPr>
          <a:xfrm>
            <a:off x="1470300" y="923925"/>
            <a:ext cx="5686650" cy="407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9"/>
          <p:cNvSpPr txBox="1"/>
          <p:nvPr>
            <p:ph idx="1" type="body"/>
          </p:nvPr>
        </p:nvSpPr>
        <p:spPr>
          <a:xfrm>
            <a:off x="4838475" y="2162175"/>
            <a:ext cx="39327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Dataset</a:t>
            </a:r>
            <a:endParaRPr b="1" u="sng"/>
          </a:p>
          <a:p>
            <a:pPr indent="0" lvl="0" marL="0" rtl="0" algn="l">
              <a:spcBef>
                <a:spcPts val="600"/>
              </a:spcBef>
              <a:spcAft>
                <a:spcPts val="0"/>
              </a:spcAft>
              <a:buNone/>
            </a:pPr>
            <a:r>
              <a:rPr lang="en"/>
              <a:t>All Expenditures </a:t>
            </a:r>
            <a:endParaRPr/>
          </a:p>
          <a:p>
            <a:pPr indent="-381000" lvl="0" marL="457200" rtl="0" algn="l">
              <a:spcBef>
                <a:spcPts val="600"/>
              </a:spcBef>
              <a:spcAft>
                <a:spcPts val="0"/>
              </a:spcAft>
              <a:buSzPts val="2400"/>
              <a:buChar char="●"/>
            </a:pPr>
            <a:r>
              <a:rPr lang="en" sz="2400"/>
              <a:t>Raw data, as Granular as possible </a:t>
            </a:r>
            <a:r>
              <a:rPr lang="en" sz="1400"/>
              <a:t>(with Timestamps, All Types, All statuses)</a:t>
            </a:r>
            <a:endParaRPr sz="1400"/>
          </a:p>
          <a:p>
            <a:pPr indent="-381000" lvl="0" marL="457200" rtl="0" algn="l">
              <a:spcBef>
                <a:spcPts val="0"/>
              </a:spcBef>
              <a:spcAft>
                <a:spcPts val="0"/>
              </a:spcAft>
              <a:buSzPts val="2400"/>
              <a:buChar char="●"/>
            </a:pPr>
            <a:r>
              <a:rPr lang="en" sz="2400"/>
              <a:t>Many rows &amp; columns </a:t>
            </a:r>
            <a:endParaRPr sz="2400"/>
          </a:p>
          <a:p>
            <a:pPr indent="0" lvl="0" marL="0" rtl="0" algn="l">
              <a:spcBef>
                <a:spcPts val="600"/>
              </a:spcBef>
              <a:spcAft>
                <a:spcPts val="0"/>
              </a:spcAft>
              <a:buNone/>
            </a:pPr>
            <a:r>
              <a:t/>
            </a:r>
            <a:endParaRPr sz="2400"/>
          </a:p>
        </p:txBody>
      </p:sp>
      <p:sp>
        <p:nvSpPr>
          <p:cNvPr id="172" name="Google Shape;172;p39"/>
          <p:cNvSpPr txBox="1"/>
          <p:nvPr>
            <p:ph idx="1" type="body"/>
          </p:nvPr>
        </p:nvSpPr>
        <p:spPr>
          <a:xfrm>
            <a:off x="382925" y="2162225"/>
            <a:ext cx="39327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Metric</a:t>
            </a:r>
            <a:endParaRPr/>
          </a:p>
          <a:p>
            <a:pPr indent="-381000" lvl="0" marL="457200" rtl="0" algn="l">
              <a:spcBef>
                <a:spcPts val="600"/>
              </a:spcBef>
              <a:spcAft>
                <a:spcPts val="0"/>
              </a:spcAft>
              <a:buSzPts val="2400"/>
              <a:buChar char="●"/>
            </a:pPr>
            <a:r>
              <a:rPr lang="en" sz="2400"/>
              <a:t>Aggregate report, filtered on focus area</a:t>
            </a:r>
            <a:endParaRPr sz="2400"/>
          </a:p>
          <a:p>
            <a:pPr indent="-381000" lvl="0" marL="457200" rtl="0" algn="l">
              <a:spcBef>
                <a:spcPts val="0"/>
              </a:spcBef>
              <a:spcAft>
                <a:spcPts val="0"/>
              </a:spcAft>
              <a:buSzPts val="2400"/>
              <a:buChar char="●"/>
            </a:pPr>
            <a:r>
              <a:rPr lang="en" sz="2400"/>
              <a:t>Single figure (attribute or row) (across one other variable like time)</a:t>
            </a:r>
            <a:endParaRPr sz="2400"/>
          </a:p>
        </p:txBody>
      </p:sp>
      <p:sp>
        <p:nvSpPr>
          <p:cNvPr id="173" name="Google Shape;173;p39"/>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Metrics vs. </a:t>
            </a:r>
            <a:r>
              <a:rPr lang="en"/>
              <a:t>Dataset </a:t>
            </a:r>
            <a:endParaRPr/>
          </a:p>
        </p:txBody>
      </p:sp>
      <p:graphicFrame>
        <p:nvGraphicFramePr>
          <p:cNvPr id="174" name="Google Shape;174;p39"/>
          <p:cNvGraphicFramePr/>
          <p:nvPr/>
        </p:nvGraphicFramePr>
        <p:xfrm>
          <a:off x="306725" y="1113475"/>
          <a:ext cx="3000000" cy="3000000"/>
        </p:xfrm>
        <a:graphic>
          <a:graphicData uri="http://schemas.openxmlformats.org/drawingml/2006/table">
            <a:tbl>
              <a:tblPr>
                <a:solidFill>
                  <a:srgbClr val="FFFFFF"/>
                </a:solidFill>
                <a:tableStyleId>{20BB5B07-64EC-4173-81A1-4DA35D5B012B}</a:tableStyleId>
              </a:tblPr>
              <a:tblGrid>
                <a:gridCol w="1943125"/>
                <a:gridCol w="1235050"/>
                <a:gridCol w="971400"/>
              </a:tblGrid>
              <a:tr h="163750">
                <a:tc>
                  <a:txBody>
                    <a:bodyPr>
                      <a:noAutofit/>
                    </a:bodyPr>
                    <a:lstStyle/>
                    <a:p>
                      <a:pPr indent="0" lvl="0" marL="0" rtl="0" algn="ctr">
                        <a:lnSpc>
                          <a:spcPct val="115000"/>
                        </a:lnSpc>
                        <a:spcBef>
                          <a:spcPts val="0"/>
                        </a:spcBef>
                        <a:spcAft>
                          <a:spcPts val="0"/>
                        </a:spcAft>
                        <a:buNone/>
                      </a:pPr>
                      <a:r>
                        <a:rPr b="1" lang="en" sz="1000" u="sng">
                          <a:highlight>
                            <a:srgbClr val="FFFFFF"/>
                          </a:highlight>
                          <a:hlinkClick r:id="rId3"/>
                        </a:rPr>
                        <a:t>Measure</a:t>
                      </a:r>
                      <a:endParaRPr b="1" sz="1000" u="sng">
                        <a:highlight>
                          <a:srgbClr val="FFFFFF"/>
                        </a:highlight>
                        <a:hlinkClick r:id="rId4"/>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Total This Year</a:t>
                      </a:r>
                      <a:endParaRPr b="1" sz="1000">
                        <a:highlight>
                          <a:srgbClr val="FFFFFF"/>
                        </a:highlight>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Goal Level</a:t>
                      </a:r>
                      <a:endParaRPr b="1" sz="1000">
                        <a:highlight>
                          <a:srgbClr val="FFFFFF"/>
                        </a:highlight>
                      </a:endParaRPr>
                    </a:p>
                  </a:txBody>
                  <a:tcPr marT="66675" marB="66675" marR="66675" marL="66675" anchor="b">
                    <a:lnL cap="flat" cmpd="sng" w="9525">
                      <a:solidFill>
                        <a:srgbClr val="C6D5E1"/>
                      </a:solidFill>
                      <a:prstDash val="solid"/>
                      <a:round/>
                      <a:headEnd len="sm" w="sm" type="none"/>
                      <a:tailEnd len="sm" w="sm" type="none"/>
                    </a:lnL>
                    <a:lnR cap="flat" cmpd="sng" w="9525">
                      <a:solidFill>
                        <a:srgbClr val="C6D5E1"/>
                      </a:solidFill>
                      <a:prstDash val="solid"/>
                      <a:round/>
                      <a:headEnd len="sm" w="sm" type="none"/>
                      <a:tailEnd len="sm" w="sm" type="none"/>
                    </a:lnR>
                    <a:lnT cap="flat" cmpd="sng" w="9525">
                      <a:solidFill>
                        <a:srgbClr val="C6D5E1"/>
                      </a:solidFill>
                      <a:prstDash val="solid"/>
                      <a:round/>
                      <a:headEnd len="sm" w="sm" type="none"/>
                      <a:tailEnd len="sm" w="sm" type="none"/>
                    </a:lnT>
                    <a:lnB cap="flat" cmpd="sng" w="9525">
                      <a:solidFill>
                        <a:srgbClr val="DDDDDD"/>
                      </a:solidFill>
                      <a:prstDash val="solid"/>
                      <a:round/>
                      <a:headEnd len="sm" w="sm" type="none"/>
                      <a:tailEnd len="sm" w="sm" type="none"/>
                    </a:lnB>
                  </a:tcPr>
                </a:tc>
              </a:tr>
              <a:tr h="193975">
                <a:tc>
                  <a:txBody>
                    <a:bodyPr>
                      <a:noAutofit/>
                    </a:bodyPr>
                    <a:lstStyle/>
                    <a:p>
                      <a:pPr indent="0" lvl="0" marL="0" rtl="0" algn="l">
                        <a:lnSpc>
                          <a:spcPct val="115000"/>
                        </a:lnSpc>
                        <a:spcBef>
                          <a:spcPts val="0"/>
                        </a:spcBef>
                        <a:spcAft>
                          <a:spcPts val="0"/>
                        </a:spcAft>
                        <a:buNone/>
                      </a:pPr>
                      <a:r>
                        <a:rPr b="1" lang="en" sz="1200">
                          <a:highlight>
                            <a:srgbClr val="FFFFFF"/>
                          </a:highlight>
                        </a:rPr>
                        <a:t>Dollars Spent on Overtime in </a:t>
                      </a:r>
                      <a:r>
                        <a:rPr b="1" lang="en" sz="1200">
                          <a:solidFill>
                            <a:schemeClr val="dk1"/>
                          </a:solidFill>
                          <a:highlight>
                            <a:srgbClr val="FFFFFF"/>
                          </a:highlight>
                        </a:rPr>
                        <a:t>Public Works</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$ 1,748,670</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$ 1,144,383</a:t>
                      </a:r>
                      <a:endParaRPr b="1" sz="1200">
                        <a:highlight>
                          <a:srgbClr val="FFFFFF"/>
                        </a:highlight>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19050">
                      <a:solidFill>
                        <a:srgbClr val="B7B7B7"/>
                      </a:solidFill>
                      <a:prstDash val="solid"/>
                      <a:round/>
                      <a:headEnd len="sm" w="sm" type="none"/>
                      <a:tailEnd len="sm" w="sm" type="none"/>
                    </a:lnB>
                  </a:tcPr>
                </a:tc>
              </a:tr>
            </a:tbl>
          </a:graphicData>
        </a:graphic>
      </p:graphicFrame>
      <p:pic>
        <p:nvPicPr>
          <p:cNvPr id="175" name="Google Shape;175;p39">
            <a:hlinkClick r:id="rId5"/>
          </p:cNvPr>
          <p:cNvPicPr preferRelativeResize="0"/>
          <p:nvPr/>
        </p:nvPicPr>
        <p:blipFill rotWithShape="1">
          <a:blip r:embed="rId6">
            <a:alphaModFix/>
          </a:blip>
          <a:srcRect b="44372" l="8958" r="26450" t="8924"/>
          <a:stretch/>
        </p:blipFill>
        <p:spPr>
          <a:xfrm>
            <a:off x="4905600" y="884875"/>
            <a:ext cx="3579576" cy="1455924"/>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40"/>
          <p:cNvSpPr txBox="1"/>
          <p:nvPr/>
        </p:nvSpPr>
        <p:spPr>
          <a:xfrm>
            <a:off x="5436163" y="797275"/>
            <a:ext cx="3480900" cy="51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Access Nature</a:t>
            </a:r>
            <a:endParaRPr b="1"/>
          </a:p>
          <a:p>
            <a:pPr indent="0" lvl="0" marL="0" rtl="0" algn="ctr">
              <a:lnSpc>
                <a:spcPct val="115000"/>
              </a:lnSpc>
              <a:spcBef>
                <a:spcPts val="0"/>
              </a:spcBef>
              <a:spcAft>
                <a:spcPts val="0"/>
              </a:spcAft>
              <a:buNone/>
            </a:pPr>
            <a:r>
              <a:rPr lang="en"/>
              <a:t>How easy do we make it to get the info?</a:t>
            </a:r>
            <a:endParaRPr i="1"/>
          </a:p>
        </p:txBody>
      </p:sp>
      <p:sp>
        <p:nvSpPr>
          <p:cNvPr id="181" name="Google Shape;181;p40"/>
          <p:cNvSpPr/>
          <p:nvPr/>
        </p:nvSpPr>
        <p:spPr>
          <a:xfrm rot="-5400000">
            <a:off x="3404180" y="1314890"/>
            <a:ext cx="2115765" cy="2591375"/>
          </a:xfrm>
          <a:prstGeom prst="flowChartOffpageConnector">
            <a:avLst/>
          </a:prstGeom>
          <a:solidFill>
            <a:srgbClr val="B6D7A8">
              <a:alpha val="5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0"/>
          <p:cNvSpPr txBox="1"/>
          <p:nvPr>
            <p:ph type="title"/>
          </p:nvPr>
        </p:nvSpPr>
        <p:spPr>
          <a:xfrm>
            <a:off x="3181875" y="1675275"/>
            <a:ext cx="27042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Public Record</a:t>
            </a:r>
            <a:endParaRPr sz="4200"/>
          </a:p>
        </p:txBody>
      </p:sp>
      <p:sp>
        <p:nvSpPr>
          <p:cNvPr id="183" name="Google Shape;183;p40"/>
          <p:cNvSpPr/>
          <p:nvPr/>
        </p:nvSpPr>
        <p:spPr>
          <a:xfrm rot="-5400000">
            <a:off x="6642505" y="881912"/>
            <a:ext cx="1303740" cy="2591350"/>
          </a:xfrm>
          <a:prstGeom prst="flowChartOffpageConnector">
            <a:avLst/>
          </a:prstGeom>
          <a:solidFill>
            <a:srgbClr val="B6D7A8">
              <a:alpha val="5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0"/>
          <p:cNvSpPr txBox="1"/>
          <p:nvPr>
            <p:ph type="title"/>
          </p:nvPr>
        </p:nvSpPr>
        <p:spPr>
          <a:xfrm>
            <a:off x="512075" y="1576905"/>
            <a:ext cx="22047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Non-</a:t>
            </a:r>
            <a:br>
              <a:rPr lang="en" sz="4800"/>
            </a:br>
            <a:r>
              <a:rPr lang="en" sz="4800"/>
              <a:t>Digital</a:t>
            </a:r>
            <a:endParaRPr sz="4800"/>
          </a:p>
        </p:txBody>
      </p:sp>
      <p:sp>
        <p:nvSpPr>
          <p:cNvPr id="185" name="Google Shape;185;p40"/>
          <p:cNvSpPr txBox="1"/>
          <p:nvPr>
            <p:ph type="title"/>
          </p:nvPr>
        </p:nvSpPr>
        <p:spPr>
          <a:xfrm>
            <a:off x="403800" y="102532"/>
            <a:ext cx="84183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Open Data?  Classifications</a:t>
            </a:r>
            <a:endParaRPr sz="3000"/>
          </a:p>
        </p:txBody>
      </p:sp>
      <p:sp>
        <p:nvSpPr>
          <p:cNvPr id="186" name="Google Shape;186;p40"/>
          <p:cNvSpPr/>
          <p:nvPr/>
        </p:nvSpPr>
        <p:spPr>
          <a:xfrm rot="-5400000">
            <a:off x="3860604" y="3070621"/>
            <a:ext cx="1213267" cy="25913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0"/>
          <p:cNvSpPr txBox="1"/>
          <p:nvPr>
            <p:ph type="title"/>
          </p:nvPr>
        </p:nvSpPr>
        <p:spPr>
          <a:xfrm>
            <a:off x="3124100" y="4079648"/>
            <a:ext cx="25914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Confidential</a:t>
            </a:r>
            <a:endParaRPr sz="3200"/>
          </a:p>
        </p:txBody>
      </p:sp>
      <p:sp>
        <p:nvSpPr>
          <p:cNvPr id="188" name="Google Shape;188;p40"/>
          <p:cNvSpPr/>
          <p:nvPr/>
        </p:nvSpPr>
        <p:spPr>
          <a:xfrm>
            <a:off x="135450" y="1470615"/>
            <a:ext cx="2847300" cy="2058000"/>
          </a:xfrm>
          <a:prstGeom prst="ellipse">
            <a:avLst/>
          </a:prstGeom>
          <a:solidFill>
            <a:srgbClr val="D79584">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89" name="Google Shape;189;p40"/>
          <p:cNvSpPr/>
          <p:nvPr/>
        </p:nvSpPr>
        <p:spPr>
          <a:xfrm>
            <a:off x="135450" y="2780610"/>
            <a:ext cx="2847300" cy="21924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90" name="Google Shape;190;p40"/>
          <p:cNvSpPr txBox="1"/>
          <p:nvPr>
            <p:ph type="title"/>
          </p:nvPr>
        </p:nvSpPr>
        <p:spPr>
          <a:xfrm>
            <a:off x="512075" y="3218820"/>
            <a:ext cx="22047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DigitalData</a:t>
            </a:r>
            <a:endParaRPr sz="4800"/>
          </a:p>
        </p:txBody>
      </p:sp>
      <p:sp>
        <p:nvSpPr>
          <p:cNvPr id="191" name="Google Shape;191;p40"/>
          <p:cNvSpPr txBox="1"/>
          <p:nvPr>
            <p:ph type="title"/>
          </p:nvPr>
        </p:nvSpPr>
        <p:spPr>
          <a:xfrm>
            <a:off x="5998700" y="1451350"/>
            <a:ext cx="20457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Open Data</a:t>
            </a:r>
            <a:endParaRPr sz="4200"/>
          </a:p>
        </p:txBody>
      </p:sp>
      <p:sp>
        <p:nvSpPr>
          <p:cNvPr id="192" name="Google Shape;192;p40"/>
          <p:cNvSpPr/>
          <p:nvPr/>
        </p:nvSpPr>
        <p:spPr>
          <a:xfrm rot="-5400000">
            <a:off x="6914856" y="1994009"/>
            <a:ext cx="759037" cy="2591350"/>
          </a:xfrm>
          <a:prstGeom prst="flowChartOffpageConnector">
            <a:avLst/>
          </a:prstGeom>
          <a:solidFill>
            <a:srgbClr val="B6D7A8">
              <a:alpha val="58850"/>
            </a:srgbClr>
          </a:solidFill>
          <a:ln cap="flat" cmpd="sng" w="2857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0"/>
          <p:cNvSpPr txBox="1"/>
          <p:nvPr>
            <p:ph type="title"/>
          </p:nvPr>
        </p:nvSpPr>
        <p:spPr>
          <a:xfrm>
            <a:off x="5974775" y="2951047"/>
            <a:ext cx="25914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Sensitive </a:t>
            </a:r>
            <a:endParaRPr/>
          </a:p>
        </p:txBody>
      </p:sp>
      <p:sp>
        <p:nvSpPr>
          <p:cNvPr id="194" name="Google Shape;194;p40"/>
          <p:cNvSpPr/>
          <p:nvPr/>
        </p:nvSpPr>
        <p:spPr>
          <a:xfrm rot="-5400000">
            <a:off x="6687754" y="3070621"/>
            <a:ext cx="1213267" cy="25913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0"/>
          <p:cNvSpPr txBox="1"/>
          <p:nvPr>
            <p:ph type="title"/>
          </p:nvPr>
        </p:nvSpPr>
        <p:spPr>
          <a:xfrm>
            <a:off x="6009025" y="3869093"/>
            <a:ext cx="2704200" cy="9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Protected / Exempt</a:t>
            </a:r>
            <a:endParaRPr sz="3200"/>
          </a:p>
        </p:txBody>
      </p:sp>
      <p:sp>
        <p:nvSpPr>
          <p:cNvPr id="196" name="Google Shape;196;p40"/>
          <p:cNvSpPr txBox="1"/>
          <p:nvPr/>
        </p:nvSpPr>
        <p:spPr>
          <a:xfrm>
            <a:off x="2957775" y="797265"/>
            <a:ext cx="2512800" cy="51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Legal Nature</a:t>
            </a:r>
            <a:endParaRPr b="1"/>
          </a:p>
          <a:p>
            <a:pPr indent="0" lvl="0" marL="0" rtl="0" algn="ctr">
              <a:lnSpc>
                <a:spcPct val="115000"/>
              </a:lnSpc>
              <a:spcBef>
                <a:spcPts val="0"/>
              </a:spcBef>
              <a:spcAft>
                <a:spcPts val="0"/>
              </a:spcAft>
              <a:buNone/>
            </a:pPr>
            <a:r>
              <a:rPr lang="en"/>
              <a:t>Who has a right to the info?</a:t>
            </a:r>
            <a:endParaRPr/>
          </a:p>
        </p:txBody>
      </p:sp>
      <p:sp>
        <p:nvSpPr>
          <p:cNvPr id="197" name="Google Shape;197;p40"/>
          <p:cNvSpPr txBox="1"/>
          <p:nvPr/>
        </p:nvSpPr>
        <p:spPr>
          <a:xfrm>
            <a:off x="460725" y="797268"/>
            <a:ext cx="2204700" cy="42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rPr>
              <a:t>Physical Nature</a:t>
            </a:r>
            <a:endParaRPr b="1">
              <a:solidFill>
                <a:schemeClr val="dk1"/>
              </a:solidFill>
            </a:endParaRPr>
          </a:p>
          <a:p>
            <a:pPr indent="0" lvl="0" marL="0" rtl="0" algn="ctr">
              <a:spcBef>
                <a:spcPts val="0"/>
              </a:spcBef>
              <a:spcAft>
                <a:spcPts val="0"/>
              </a:spcAft>
              <a:buNone/>
            </a:pPr>
            <a:r>
              <a:rPr lang="en">
                <a:solidFill>
                  <a:schemeClr val="dk1"/>
                </a:solidFill>
              </a:rPr>
              <a:t>How is info stored?</a:t>
            </a:r>
            <a:endParaRPr b="1">
              <a:solidFill>
                <a:schemeClr val="dk1"/>
              </a:solidFill>
            </a:endParaRPr>
          </a:p>
        </p:txBody>
      </p:sp>
      <p:grpSp>
        <p:nvGrpSpPr>
          <p:cNvPr id="198" name="Google Shape;198;p40"/>
          <p:cNvGrpSpPr/>
          <p:nvPr/>
        </p:nvGrpSpPr>
        <p:grpSpPr>
          <a:xfrm>
            <a:off x="2481500" y="2731429"/>
            <a:ext cx="3480775" cy="1348513"/>
            <a:chOff x="2481500" y="2785900"/>
            <a:chExt cx="3480775" cy="1662368"/>
          </a:xfrm>
        </p:grpSpPr>
        <p:sp>
          <p:nvSpPr>
            <p:cNvPr id="199" name="Google Shape;199;p40"/>
            <p:cNvSpPr/>
            <p:nvPr/>
          </p:nvSpPr>
          <p:spPr>
            <a:xfrm>
              <a:off x="2481500" y="2785900"/>
              <a:ext cx="3445200" cy="1662368"/>
            </a:xfrm>
            <a:custGeom>
              <a:rect b="b" l="l" r="r" t="t"/>
              <a:pathLst>
                <a:path extrusionOk="0" h="73801" w="137808">
                  <a:moveTo>
                    <a:pt x="0" y="73362"/>
                  </a:moveTo>
                  <a:cubicBezTo>
                    <a:pt x="3243" y="72552"/>
                    <a:pt x="15402" y="76876"/>
                    <a:pt x="19455" y="68499"/>
                  </a:cubicBezTo>
                  <a:cubicBezTo>
                    <a:pt x="23508" y="60123"/>
                    <a:pt x="8174" y="31142"/>
                    <a:pt x="24319" y="23103"/>
                  </a:cubicBezTo>
                  <a:cubicBezTo>
                    <a:pt x="40464" y="15064"/>
                    <a:pt x="97411" y="24117"/>
                    <a:pt x="116326" y="20266"/>
                  </a:cubicBezTo>
                  <a:cubicBezTo>
                    <a:pt x="135241" y="16416"/>
                    <a:pt x="134228" y="3378"/>
                    <a:pt x="137808" y="0"/>
                  </a:cubicBezTo>
                </a:path>
              </a:pathLst>
            </a:custGeom>
            <a:noFill/>
            <a:ln cap="flat" cmpd="sng" w="38100">
              <a:solidFill>
                <a:srgbClr val="274E13"/>
              </a:solidFill>
              <a:prstDash val="solid"/>
              <a:round/>
              <a:headEnd len="med" w="med" type="none"/>
              <a:tailEnd len="med" w="med" type="triangle"/>
            </a:ln>
          </p:spPr>
        </p:sp>
        <p:sp>
          <p:nvSpPr>
            <p:cNvPr id="200" name="Google Shape;200;p40"/>
            <p:cNvSpPr/>
            <p:nvPr/>
          </p:nvSpPr>
          <p:spPr>
            <a:xfrm>
              <a:off x="5252975" y="3272375"/>
              <a:ext cx="709300" cy="172250"/>
            </a:xfrm>
            <a:custGeom>
              <a:rect b="b" l="l" r="r" t="t"/>
              <a:pathLst>
                <a:path extrusionOk="0" h="6890" w="28372">
                  <a:moveTo>
                    <a:pt x="0" y="0"/>
                  </a:moveTo>
                  <a:cubicBezTo>
                    <a:pt x="4729" y="1148"/>
                    <a:pt x="23643" y="5742"/>
                    <a:pt x="28372" y="6890"/>
                  </a:cubicBezTo>
                </a:path>
              </a:pathLst>
            </a:custGeom>
            <a:noFill/>
            <a:ln cap="flat" cmpd="sng" w="38100">
              <a:solidFill>
                <a:srgbClr val="274E13"/>
              </a:solidFill>
              <a:prstDash val="solid"/>
              <a:round/>
              <a:headEnd len="med" w="med" type="none"/>
              <a:tailEnd len="med" w="med" type="triangle"/>
            </a:ln>
          </p:spPr>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CO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